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slides/slide36.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presentation.xml" ContentType="application/vnd.openxmlformats-officedocument.presentationml.presentation.main+xml"/>
  <Override PartName="/ppt/slides/slide3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14.xml" ContentType="application/vnd.openxmlformats-officedocument.presentationml.slideMaster+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1.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18.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5.xml" ContentType="application/vnd.openxmlformats-officedocument.presentationml.slideLayout+xml"/>
  <Override PartName="/ppt/slideLayouts/slideLayout19.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13.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4.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theme/theme10.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16.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1.xml" ContentType="application/vnd.openxmlformats-officedocument.theme+xml"/>
  <Override PartName="/ppt/theme/theme17.xml" ContentType="application/vnd.openxmlformats-officedocument.theme+xml"/>
  <Override PartName="/ppt/theme/theme29.xml" ContentType="application/vnd.openxmlformats-officedocument.theme+xml"/>
  <Override PartName="/ppt/theme/theme22.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18.xml" ContentType="application/vnd.openxmlformats-officedocument.theme+xml"/>
  <Override PartName="/ppt/theme/theme23.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8.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669" r:id="rId3"/>
    <p:sldMasterId id="2147483673" r:id="rId4"/>
    <p:sldMasterId id="2147483675" r:id="rId5"/>
    <p:sldMasterId id="2147483677" r:id="rId6"/>
    <p:sldMasterId id="2147483679" r:id="rId7"/>
    <p:sldMasterId id="2147483681" r:id="rId8"/>
    <p:sldMasterId id="2147483683" r:id="rId9"/>
    <p:sldMasterId id="2147483710" r:id="rId10"/>
    <p:sldMasterId id="2147483712" r:id="rId11"/>
    <p:sldMasterId id="2147483714" r:id="rId12"/>
    <p:sldMasterId id="2147483716" r:id="rId13"/>
    <p:sldMasterId id="2147483718" r:id="rId14"/>
    <p:sldMasterId id="2147483720" r:id="rId15"/>
    <p:sldMasterId id="2147483722" r:id="rId16"/>
    <p:sldMasterId id="2147483724" r:id="rId17"/>
    <p:sldMasterId id="2147483726" r:id="rId18"/>
    <p:sldMasterId id="2147483730" r:id="rId19"/>
    <p:sldMasterId id="2147483732" r:id="rId20"/>
    <p:sldMasterId id="2147483734" r:id="rId21"/>
    <p:sldMasterId id="2147483736" r:id="rId22"/>
    <p:sldMasterId id="2147483738" r:id="rId23"/>
    <p:sldMasterId id="2147483650" r:id="rId24"/>
    <p:sldMasterId id="2147483663" r:id="rId25"/>
    <p:sldMasterId id="2147483659" r:id="rId26"/>
    <p:sldMasterId id="2147483687" r:id="rId27"/>
  </p:sldMasterIdLst>
  <p:notesMasterIdLst>
    <p:notesMasterId r:id="rId75"/>
  </p:notesMasterIdLst>
  <p:handoutMasterIdLst>
    <p:handoutMasterId r:id="rId76"/>
  </p:handoutMasterIdLst>
  <p:sldIdLst>
    <p:sldId id="256" r:id="rId28"/>
    <p:sldId id="264" r:id="rId29"/>
    <p:sldId id="280" r:id="rId30"/>
    <p:sldId id="281" r:id="rId31"/>
    <p:sldId id="310" r:id="rId32"/>
    <p:sldId id="305" r:id="rId33"/>
    <p:sldId id="311" r:id="rId34"/>
    <p:sldId id="312" r:id="rId35"/>
    <p:sldId id="313" r:id="rId36"/>
    <p:sldId id="314" r:id="rId37"/>
    <p:sldId id="368" r:id="rId38"/>
    <p:sldId id="322" r:id="rId39"/>
    <p:sldId id="315" r:id="rId40"/>
    <p:sldId id="316" r:id="rId41"/>
    <p:sldId id="317" r:id="rId42"/>
    <p:sldId id="318" r:id="rId43"/>
    <p:sldId id="319" r:id="rId44"/>
    <p:sldId id="320" r:id="rId45"/>
    <p:sldId id="321" r:id="rId46"/>
    <p:sldId id="323" r:id="rId47"/>
    <p:sldId id="325" r:id="rId48"/>
    <p:sldId id="309" r:id="rId49"/>
    <p:sldId id="324" r:id="rId50"/>
    <p:sldId id="326" r:id="rId51"/>
    <p:sldId id="327" r:id="rId52"/>
    <p:sldId id="328" r:id="rId53"/>
    <p:sldId id="329" r:id="rId54"/>
    <p:sldId id="330" r:id="rId55"/>
    <p:sldId id="331" r:id="rId56"/>
    <p:sldId id="332" r:id="rId57"/>
    <p:sldId id="333" r:id="rId58"/>
    <p:sldId id="334" r:id="rId59"/>
    <p:sldId id="338" r:id="rId60"/>
    <p:sldId id="339" r:id="rId61"/>
    <p:sldId id="340" r:id="rId62"/>
    <p:sldId id="342" r:id="rId63"/>
    <p:sldId id="343" r:id="rId64"/>
    <p:sldId id="344" r:id="rId65"/>
    <p:sldId id="345" r:id="rId66"/>
    <p:sldId id="346" r:id="rId67"/>
    <p:sldId id="348" r:id="rId68"/>
    <p:sldId id="355" r:id="rId69"/>
    <p:sldId id="358" r:id="rId70"/>
    <p:sldId id="307" r:id="rId71"/>
    <p:sldId id="370" r:id="rId72"/>
    <p:sldId id="369" r:id="rId73"/>
    <p:sldId id="276" r:id="rId7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CC00"/>
    <a:srgbClr val="D6000D"/>
    <a:srgbClr val="00AFAB"/>
    <a:srgbClr val="004D7E"/>
    <a:srgbClr val="2F2F2F"/>
    <a:srgbClr val="F2F2F2"/>
    <a:srgbClr val="404040"/>
    <a:srgbClr val="669933"/>
    <a:srgbClr val="007166"/>
    <a:srgbClr val="AC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4" autoAdjust="0"/>
    <p:restoredTop sz="94660" autoAdjust="0"/>
  </p:normalViewPr>
  <p:slideViewPr>
    <p:cSldViewPr snapToGrid="0" snapToObjects="1">
      <p:cViewPr varScale="1">
        <p:scale>
          <a:sx n="82" d="100"/>
          <a:sy n="82" d="100"/>
        </p:scale>
        <p:origin x="51" y="168"/>
      </p:cViewPr>
      <p:guideLst>
        <p:guide orient="horz" pos="2160"/>
        <p:guide pos="3840"/>
      </p:guideLst>
    </p:cSldViewPr>
  </p:slideViewPr>
  <p:outlineViewPr>
    <p:cViewPr>
      <p:scale>
        <a:sx n="33" d="100"/>
        <a:sy n="33" d="100"/>
      </p:scale>
      <p:origin x="0" y="-20373"/>
    </p:cViewPr>
  </p:outlineViewPr>
  <p:notesTextViewPr>
    <p:cViewPr>
      <p:scale>
        <a:sx n="1" d="1"/>
        <a:sy n="1" d="1"/>
      </p:scale>
      <p:origin x="0" y="0"/>
    </p:cViewPr>
  </p:notesTextViewPr>
  <p:sorterViewPr>
    <p:cViewPr>
      <p:scale>
        <a:sx n="66" d="100"/>
        <a:sy n="66" d="100"/>
      </p:scale>
      <p:origin x="0" y="-54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34.xml"/><Relationship Id="rId82" Type="http://schemas.openxmlformats.org/officeDocument/2006/relationships/customXml" Target="../customXml/item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slide" Target="slides/slide42.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4.xml"/><Relationship Id="rId72" Type="http://schemas.openxmlformats.org/officeDocument/2006/relationships/slide" Target="slides/slide45.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slideMaster" Target="slideMasters/slideMaster20.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notesMaster" Target="notesMasters/notesMaster1.xml"/><Relationship Id="rId83"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10.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viewProps" Target="viewProps.xml"/><Relationship Id="rId81"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44.xml"/><Relationship Id="rId2" Type="http://schemas.openxmlformats.org/officeDocument/2006/relationships/slideMaster" Target="slideMasters/slideMaster2.xml"/><Relationship Id="rId29" Type="http://schemas.openxmlformats.org/officeDocument/2006/relationships/slide" Target="slides/slide2.xml"/><Relationship Id="rId24" Type="http://schemas.openxmlformats.org/officeDocument/2006/relationships/slideMaster" Target="slideMasters/slideMaster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0432C15-F8AF-0B40-982F-0BA5A29FB15A}" type="datetimeFigureOut">
              <a:rPr lang="en-US"/>
              <a:pPr>
                <a:defRPr/>
              </a:pPr>
              <a:t>2/8/2019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598FE1A4-D884-6E4C-AEAD-70AA9EC7F5E7}" type="slidenum">
              <a:rPr lang="en-US"/>
              <a:pPr>
                <a:defRPr/>
              </a:pPr>
              <a:t>‹#›</a:t>
            </a:fld>
            <a:endParaRPr lang="en-US"/>
          </a:p>
        </p:txBody>
      </p:sp>
    </p:spTree>
    <p:extLst>
      <p:ext uri="{BB962C8B-B14F-4D97-AF65-F5344CB8AC3E}">
        <p14:creationId xmlns:p14="http://schemas.microsoft.com/office/powerpoint/2010/main" val="3444202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F1E9AA2F-938E-F049-85F2-A4CAC9B6B12F}" type="datetimeFigureOut">
              <a:rPr lang="en-US"/>
              <a:pPr>
                <a:defRPr/>
              </a:pPr>
              <a:t>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DE3D785-C6DD-2548-8DEA-9BB48BF05F84}" type="slidenum">
              <a:rPr lang="en-US"/>
              <a:pPr>
                <a:defRPr/>
              </a:pPr>
              <a:t>‹#›</a:t>
            </a:fld>
            <a:endParaRPr lang="en-US"/>
          </a:p>
        </p:txBody>
      </p:sp>
    </p:spTree>
    <p:extLst>
      <p:ext uri="{BB962C8B-B14F-4D97-AF65-F5344CB8AC3E}">
        <p14:creationId xmlns:p14="http://schemas.microsoft.com/office/powerpoint/2010/main" val="17932349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4.xml"/><Relationship Id="rId4"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Master" Target="../slideMasters/slideMaster2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brand open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173825"/>
      </p:ext>
    </p:extLst>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EL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S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CE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F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PP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w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E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DBS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P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BE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HSS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M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armacy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yschology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SESW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ite- pic lef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7010400" cy="6858000"/>
          </a:xfrm>
          <a:prstGeom prst="rect">
            <a:avLst/>
          </a:prstGeom>
        </p:spPr>
        <p:txBody>
          <a:bodyPr/>
          <a:lstStyle/>
          <a:p>
            <a:endParaRPr lang="en-US"/>
          </a:p>
        </p:txBody>
      </p:sp>
      <p:sp>
        <p:nvSpPr>
          <p:cNvPr id="5" name="Text Placeholder 4"/>
          <p:cNvSpPr>
            <a:spLocks noGrp="1"/>
          </p:cNvSpPr>
          <p:nvPr>
            <p:ph type="body" sz="quarter" idx="12" hasCustomPrompt="1"/>
          </p:nvPr>
        </p:nvSpPr>
        <p:spPr>
          <a:xfrm>
            <a:off x="7315200" y="414339"/>
            <a:ext cx="4303776" cy="999934"/>
          </a:xfrm>
          <a:prstGeom prst="rect">
            <a:avLst/>
          </a:prstGeom>
        </p:spPr>
        <p:txBody>
          <a:bodyPr/>
          <a:lstStyle>
            <a:lvl1pPr marL="0" indent="0">
              <a:buNone/>
              <a:defRPr b="1" baseline="0">
                <a:solidFill>
                  <a:srgbClr val="D6000D"/>
                </a:solidFill>
              </a:defRPr>
            </a:lvl1pPr>
          </a:lstStyle>
          <a:p>
            <a:pPr lvl="0"/>
            <a:r>
              <a:rPr lang="en-US" dirty="0" smtClean="0"/>
              <a:t>TITLE GOES HERE IN UPPERCASE BOLD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07" y="5782559"/>
            <a:ext cx="1832169" cy="705600"/>
          </a:xfrm>
          <a:prstGeom prst="rect">
            <a:avLst/>
          </a:prstGeom>
        </p:spPr>
      </p:pic>
      <p:sp>
        <p:nvSpPr>
          <p:cNvPr id="12" name="Text Placeholder 11"/>
          <p:cNvSpPr>
            <a:spLocks noGrp="1"/>
          </p:cNvSpPr>
          <p:nvPr>
            <p:ph type="body" sz="quarter" idx="13" hasCustomPrompt="1"/>
          </p:nvPr>
        </p:nvSpPr>
        <p:spPr>
          <a:xfrm>
            <a:off x="7315200" y="1584325"/>
            <a:ext cx="4303776" cy="3206750"/>
          </a:xfrm>
          <a:prstGeom prst="rect">
            <a:avLst/>
          </a:prstGeom>
        </p:spPr>
        <p:txBody>
          <a:bodyPr/>
          <a:lstStyle>
            <a:lvl1pPr marL="0" indent="0">
              <a:lnSpc>
                <a:spcPct val="100000"/>
              </a:lnSpc>
              <a:buFontTx/>
              <a:buNone/>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spTree>
    <p:extLst>
      <p:ext uri="{BB962C8B-B14F-4D97-AF65-F5344CB8AC3E}">
        <p14:creationId xmlns:p14="http://schemas.microsoft.com/office/powerpoint/2010/main" val="48220990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chart left">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7315200" y="414339"/>
            <a:ext cx="4303776" cy="999934"/>
          </a:xfrm>
          <a:prstGeom prst="rect">
            <a:avLst/>
          </a:prstGeom>
        </p:spPr>
        <p:txBody>
          <a:bodyPr/>
          <a:lstStyle>
            <a:lvl1pPr marL="0" indent="0">
              <a:buNone/>
              <a:defRPr b="1" baseline="0">
                <a:solidFill>
                  <a:srgbClr val="D6000D"/>
                </a:solidFill>
              </a:defRPr>
            </a:lvl1pPr>
          </a:lstStyle>
          <a:p>
            <a:pPr lvl="0"/>
            <a:r>
              <a:rPr lang="en-US" dirty="0" smtClean="0"/>
              <a:t>TITLE GOES HERE IN UPPERCASE BOLD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07" y="5782559"/>
            <a:ext cx="1832169" cy="705600"/>
          </a:xfrm>
          <a:prstGeom prst="rect">
            <a:avLst/>
          </a:prstGeom>
        </p:spPr>
      </p:pic>
      <p:sp>
        <p:nvSpPr>
          <p:cNvPr id="12" name="Text Placeholder 11"/>
          <p:cNvSpPr>
            <a:spLocks noGrp="1"/>
          </p:cNvSpPr>
          <p:nvPr>
            <p:ph type="body" sz="quarter" idx="13" hasCustomPrompt="1"/>
          </p:nvPr>
        </p:nvSpPr>
        <p:spPr>
          <a:xfrm>
            <a:off x="7315200" y="1584325"/>
            <a:ext cx="4303776" cy="3206750"/>
          </a:xfrm>
          <a:prstGeom prst="rect">
            <a:avLst/>
          </a:prstGeom>
        </p:spPr>
        <p:txBody>
          <a:bodyPr/>
          <a:lstStyle>
            <a:lvl1pPr marL="0" indent="0">
              <a:lnSpc>
                <a:spcPct val="100000"/>
              </a:lnSpc>
              <a:buFontTx/>
              <a:buNone/>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sp>
        <p:nvSpPr>
          <p:cNvPr id="4" name="Chart Placeholder 3"/>
          <p:cNvSpPr>
            <a:spLocks noGrp="1"/>
          </p:cNvSpPr>
          <p:nvPr>
            <p:ph type="chart" sz="quarter" idx="14"/>
          </p:nvPr>
        </p:nvSpPr>
        <p:spPr>
          <a:xfrm>
            <a:off x="0" y="0"/>
            <a:ext cx="7010400" cy="6858000"/>
          </a:xfrm>
          <a:prstGeom prst="rect">
            <a:avLst/>
          </a:prstGeom>
        </p:spPr>
        <p:txBody>
          <a:bodyPr/>
          <a:lstStyle/>
          <a:p>
            <a:endParaRPr lang="en-US"/>
          </a:p>
        </p:txBody>
      </p:sp>
    </p:spTree>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ic righ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181600" y="0"/>
            <a:ext cx="7010400" cy="6858000"/>
          </a:xfrm>
          <a:prstGeom prst="rect">
            <a:avLst/>
          </a:prstGeom>
        </p:spPr>
        <p:txBody>
          <a:bodyPr/>
          <a:lstStyle/>
          <a:p>
            <a:endParaRPr lang="en-US"/>
          </a:p>
        </p:txBody>
      </p:sp>
      <p:sp>
        <p:nvSpPr>
          <p:cNvPr id="5" name="Text Placeholder 4"/>
          <p:cNvSpPr>
            <a:spLocks noGrp="1"/>
          </p:cNvSpPr>
          <p:nvPr>
            <p:ph type="body" sz="quarter" idx="12" hasCustomPrompt="1"/>
          </p:nvPr>
        </p:nvSpPr>
        <p:spPr>
          <a:xfrm>
            <a:off x="548640" y="414339"/>
            <a:ext cx="4047744" cy="999934"/>
          </a:xfrm>
          <a:prstGeom prst="rect">
            <a:avLst/>
          </a:prstGeom>
        </p:spPr>
        <p:txBody>
          <a:bodyPr/>
          <a:lstStyle>
            <a:lvl1pPr marL="0" indent="0">
              <a:buNone/>
              <a:defRPr b="1" baseline="0">
                <a:solidFill>
                  <a:srgbClr val="D6000D"/>
                </a:solidFill>
              </a:defRPr>
            </a:lvl1pPr>
          </a:lstStyle>
          <a:p>
            <a:pPr lvl="0"/>
            <a:r>
              <a:rPr lang="en-US" dirty="0" smtClean="0"/>
              <a:t>TITLE GOES HERE IN UPPERCASE BOLD</a:t>
            </a:r>
          </a:p>
        </p:txBody>
      </p:sp>
      <p:sp>
        <p:nvSpPr>
          <p:cNvPr id="12" name="Text Placeholder 11"/>
          <p:cNvSpPr>
            <a:spLocks noGrp="1"/>
          </p:cNvSpPr>
          <p:nvPr>
            <p:ph type="body" sz="quarter" idx="13" hasCustomPrompt="1"/>
          </p:nvPr>
        </p:nvSpPr>
        <p:spPr>
          <a:xfrm>
            <a:off x="548640" y="1584325"/>
            <a:ext cx="4047744" cy="3206750"/>
          </a:xfrm>
          <a:prstGeom prst="rect">
            <a:avLst/>
          </a:prstGeom>
        </p:spPr>
        <p:txBody>
          <a:bodyPr/>
          <a:lstStyle>
            <a:lvl1pPr marL="0" indent="0">
              <a:lnSpc>
                <a:spcPct val="100000"/>
              </a:lnSpc>
              <a:buFontTx/>
              <a:buNone/>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640" y="5782559"/>
            <a:ext cx="1832169" cy="705600"/>
          </a:xfrm>
          <a:prstGeom prst="rect">
            <a:avLst/>
          </a:prstGeom>
        </p:spPr>
      </p:pic>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ite- pic narrow righ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flipH="1">
            <a:off x="7010400" y="0"/>
            <a:ext cx="5181600" cy="6858000"/>
          </a:xfrm>
          <a:prstGeom prst="rect">
            <a:avLst/>
          </a:prstGeom>
        </p:spPr>
        <p:txBody>
          <a:bodyPr/>
          <a:lstStyle/>
          <a:p>
            <a:endParaRPr lang="en-US"/>
          </a:p>
        </p:txBody>
      </p:sp>
      <p:sp>
        <p:nvSpPr>
          <p:cNvPr id="4" name="Text Placeholder 4"/>
          <p:cNvSpPr>
            <a:spLocks noGrp="1"/>
          </p:cNvSpPr>
          <p:nvPr>
            <p:ph type="body" sz="quarter" idx="12" hasCustomPrompt="1"/>
          </p:nvPr>
        </p:nvSpPr>
        <p:spPr>
          <a:xfrm>
            <a:off x="548640" y="572835"/>
            <a:ext cx="5596128" cy="999934"/>
          </a:xfrm>
          <a:prstGeom prst="rect">
            <a:avLst/>
          </a:prstGeom>
        </p:spPr>
        <p:txBody>
          <a:bodyPr/>
          <a:lstStyle>
            <a:lvl1pPr marL="0" indent="0">
              <a:buNone/>
              <a:defRPr sz="3600" b="1" baseline="0">
                <a:solidFill>
                  <a:srgbClr val="D6000D"/>
                </a:solidFill>
              </a:defRPr>
            </a:lvl1pPr>
          </a:lstStyle>
          <a:p>
            <a:pPr lvl="0"/>
            <a:r>
              <a:rPr lang="en-US" dirty="0" smtClean="0"/>
              <a:t>TITLE GOES HERE IN UPPERCASE BOLD</a:t>
            </a:r>
          </a:p>
        </p:txBody>
      </p:sp>
      <p:sp>
        <p:nvSpPr>
          <p:cNvPr id="5" name="Text Placeholder 11"/>
          <p:cNvSpPr>
            <a:spLocks noGrp="1"/>
          </p:cNvSpPr>
          <p:nvPr>
            <p:ph type="body" sz="quarter" idx="13" hasCustomPrompt="1"/>
          </p:nvPr>
        </p:nvSpPr>
        <p:spPr>
          <a:xfrm>
            <a:off x="548640" y="1892289"/>
            <a:ext cx="5596128" cy="3206750"/>
          </a:xfrm>
          <a:prstGeom prst="rect">
            <a:avLst/>
          </a:prstGeom>
        </p:spPr>
        <p:txBody>
          <a:bodyPr/>
          <a:lstStyle>
            <a:lvl1pPr marL="0" indent="0">
              <a:lnSpc>
                <a:spcPct val="100000"/>
              </a:lnSpc>
              <a:buFontTx/>
              <a:buNone/>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640" y="5782559"/>
            <a:ext cx="1832169" cy="705600"/>
          </a:xfrm>
          <a:prstGeom prst="rect">
            <a:avLst/>
          </a:prstGeom>
        </p:spPr>
      </p:pic>
    </p:spTree>
    <p:extLst>
      <p:ext uri="{BB962C8B-B14F-4D97-AF65-F5344CB8AC3E}">
        <p14:creationId xmlns:p14="http://schemas.microsoft.com/office/powerpoint/2010/main" val="120754938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tex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07" y="5782559"/>
            <a:ext cx="1832169" cy="705600"/>
          </a:xfrm>
          <a:prstGeom prst="rect">
            <a:avLst/>
          </a:prstGeom>
        </p:spPr>
      </p:pic>
      <p:sp>
        <p:nvSpPr>
          <p:cNvPr id="6" name="Text Placeholder 4"/>
          <p:cNvSpPr>
            <a:spLocks noGrp="1"/>
          </p:cNvSpPr>
          <p:nvPr>
            <p:ph type="body" sz="quarter" idx="12" hasCustomPrompt="1"/>
          </p:nvPr>
        </p:nvSpPr>
        <p:spPr>
          <a:xfrm>
            <a:off x="548640" y="1609154"/>
            <a:ext cx="6851904" cy="1402269"/>
          </a:xfrm>
          <a:prstGeom prst="rect">
            <a:avLst/>
          </a:prstGeom>
        </p:spPr>
        <p:txBody>
          <a:bodyPr/>
          <a:lstStyle>
            <a:lvl1pPr marL="0" indent="0">
              <a:buNone/>
              <a:defRPr sz="4800" b="1" baseline="0">
                <a:solidFill>
                  <a:srgbClr val="D6000D"/>
                </a:solidFill>
              </a:defRPr>
            </a:lvl1pPr>
          </a:lstStyle>
          <a:p>
            <a:pPr lvl="0"/>
            <a:r>
              <a:rPr lang="en-US" dirty="0" smtClean="0"/>
              <a:t>TITLE GOES HERE IN UPPERCASE BOLD</a:t>
            </a:r>
          </a:p>
        </p:txBody>
      </p:sp>
      <p:sp>
        <p:nvSpPr>
          <p:cNvPr id="7" name="Text Placeholder 11"/>
          <p:cNvSpPr>
            <a:spLocks noGrp="1"/>
          </p:cNvSpPr>
          <p:nvPr>
            <p:ph type="body" sz="quarter" idx="13" hasCustomPrompt="1"/>
          </p:nvPr>
        </p:nvSpPr>
        <p:spPr>
          <a:xfrm>
            <a:off x="548640" y="3281409"/>
            <a:ext cx="6851904" cy="3206750"/>
          </a:xfrm>
          <a:prstGeom prst="rect">
            <a:avLst/>
          </a:prstGeom>
        </p:spPr>
        <p:txBody>
          <a:bodyPr/>
          <a:lstStyle>
            <a:lvl1pPr marL="342900" indent="-342900">
              <a:lnSpc>
                <a:spcPct val="100000"/>
              </a:lnSpc>
              <a:buFont typeface="Arial" charset="0"/>
              <a:buChar char="•"/>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a:t>
            </a:r>
          </a:p>
          <a:p>
            <a:pPr lvl="0"/>
            <a:r>
              <a:rPr lang="en-US" dirty="0" err="1" smtClean="0"/>
              <a:t>Magnis</a:t>
            </a:r>
            <a:r>
              <a:rPr lang="en-US" dirty="0" smtClean="0"/>
              <a:t> dis parturient </a:t>
            </a:r>
            <a:r>
              <a:rPr lang="en-US" dirty="0" err="1" smtClean="0"/>
              <a:t>montes</a:t>
            </a:r>
            <a:endParaRPr lang="en-US" dirty="0" smtClean="0"/>
          </a:p>
          <a:p>
            <a:pPr lvl="0"/>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endParaRPr lang="en-US" dirty="0"/>
          </a:p>
        </p:txBody>
      </p:sp>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ite- char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07" y="5782559"/>
            <a:ext cx="1832169" cy="705600"/>
          </a:xfrm>
          <a:prstGeom prst="rect">
            <a:avLst/>
          </a:prstGeom>
        </p:spPr>
      </p:pic>
      <p:sp>
        <p:nvSpPr>
          <p:cNvPr id="4" name="Chart Placeholder 3"/>
          <p:cNvSpPr>
            <a:spLocks noGrp="1"/>
          </p:cNvSpPr>
          <p:nvPr>
            <p:ph type="chart" sz="quarter" idx="10"/>
          </p:nvPr>
        </p:nvSpPr>
        <p:spPr>
          <a:xfrm>
            <a:off x="548640" y="401638"/>
            <a:ext cx="8900160" cy="5999162"/>
          </a:xfrm>
          <a:prstGeom prst="rect">
            <a:avLst/>
          </a:prstGeom>
        </p:spPr>
        <p:txBody>
          <a:bodyPr/>
          <a:lstStyle/>
          <a:p>
            <a:endParaRPr lang="en-US"/>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CIT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Title slide anima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2298" y="424894"/>
            <a:ext cx="2001062" cy="77064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91945" y="2297409"/>
            <a:ext cx="7937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96745" y="2600621"/>
            <a:ext cx="7937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0"/>
          <p:cNvSpPr>
            <a:spLocks noGrp="1"/>
          </p:cNvSpPr>
          <p:nvPr>
            <p:ph type="body" sz="quarter" idx="10" hasCustomPrompt="1"/>
          </p:nvPr>
        </p:nvSpPr>
        <p:spPr>
          <a:xfrm>
            <a:off x="1583246" y="1585414"/>
            <a:ext cx="3817810" cy="2892425"/>
          </a:xfrm>
          <a:prstGeom prst="rect">
            <a:avLst/>
          </a:prstGeom>
        </p:spPr>
        <p:txBody>
          <a:bodyPr lIns="288000" tIns="251999" rIns="0" bIns="288000"/>
          <a:lstStyle>
            <a:lvl1pPr marL="0" indent="0">
              <a:buNone/>
              <a:defRPr sz="3200" b="1" i="0" baseline="0">
                <a:solidFill>
                  <a:srgbClr val="D6000D"/>
                </a:solidFill>
                <a:latin typeface="Arial" charset="0"/>
                <a:ea typeface="Arial" charset="0"/>
                <a:cs typeface="Arial" charset="0"/>
              </a:defRPr>
            </a:lvl1pPr>
          </a:lstStyle>
          <a:p>
            <a:pPr lvl="0"/>
            <a:r>
              <a:rPr lang="en-US" dirty="0" smtClean="0"/>
              <a:t>PRESENTATION TITLE ARIAL BOLD 32PT WITH A MAXIMUM OF 12 WORDS</a:t>
            </a:r>
            <a:endParaRPr lang="en-US" dirty="0"/>
          </a:p>
        </p:txBody>
      </p:sp>
      <p:sp>
        <p:nvSpPr>
          <p:cNvPr id="14" name="Text Placeholder 13"/>
          <p:cNvSpPr>
            <a:spLocks noGrp="1"/>
          </p:cNvSpPr>
          <p:nvPr>
            <p:ph type="body" sz="quarter" idx="11" hasCustomPrompt="1"/>
          </p:nvPr>
        </p:nvSpPr>
        <p:spPr>
          <a:xfrm>
            <a:off x="1582738" y="5389563"/>
            <a:ext cx="3586670" cy="365061"/>
          </a:xfrm>
          <a:prstGeom prst="rect">
            <a:avLst/>
          </a:prstGeom>
        </p:spPr>
        <p:txBody>
          <a:bodyPr/>
          <a:lstStyle>
            <a:lvl1pPr marL="0" indent="0">
              <a:lnSpc>
                <a:spcPct val="100000"/>
              </a:lnSpc>
              <a:buNone/>
              <a:defRPr sz="1600" b="1" i="0" baseline="0">
                <a:solidFill>
                  <a:srgbClr val="D6000D"/>
                </a:solidFill>
                <a:latin typeface="Arial" charset="0"/>
                <a:ea typeface="Arial" charset="0"/>
                <a:cs typeface="Arial" charset="0"/>
              </a:defRPr>
            </a:lvl1pPr>
          </a:lstStyle>
          <a:p>
            <a:pPr lvl="0"/>
            <a:r>
              <a:rPr lang="en-US" dirty="0" smtClean="0"/>
              <a:t>PRESENTER NAME</a:t>
            </a:r>
          </a:p>
        </p:txBody>
      </p:sp>
      <p:sp>
        <p:nvSpPr>
          <p:cNvPr id="15" name="Text Placeholder 13"/>
          <p:cNvSpPr>
            <a:spLocks noGrp="1"/>
          </p:cNvSpPr>
          <p:nvPr>
            <p:ph type="body" sz="quarter" idx="12" hasCustomPrompt="1"/>
          </p:nvPr>
        </p:nvSpPr>
        <p:spPr>
          <a:xfrm>
            <a:off x="1582738" y="5711637"/>
            <a:ext cx="3586670" cy="401567"/>
          </a:xfrm>
          <a:prstGeom prst="rect">
            <a:avLst/>
          </a:prstGeom>
        </p:spPr>
        <p:txBody>
          <a:bodyPr/>
          <a:lstStyle>
            <a:lvl1pPr marL="0" indent="0">
              <a:lnSpc>
                <a:spcPct val="100000"/>
              </a:lnSpc>
              <a:buNone/>
              <a:defRPr sz="1600" b="0" i="0" baseline="0">
                <a:solidFill>
                  <a:srgbClr val="D6000D"/>
                </a:solidFill>
                <a:latin typeface="Arial" charset="0"/>
                <a:ea typeface="Arial" charset="0"/>
                <a:cs typeface="Arial" charset="0"/>
              </a:defRPr>
            </a:lvl1pPr>
          </a:lstStyle>
          <a:p>
            <a:pPr lvl="0"/>
            <a:r>
              <a:rPr lang="en-US" dirty="0" smtClean="0"/>
              <a:t>PRESENTER TITLE</a:t>
            </a:r>
          </a:p>
        </p:txBody>
      </p:sp>
      <p:sp>
        <p:nvSpPr>
          <p:cNvPr id="16" name="Text Placeholder 13"/>
          <p:cNvSpPr>
            <a:spLocks noGrp="1"/>
          </p:cNvSpPr>
          <p:nvPr>
            <p:ph type="body" sz="quarter" idx="13" hasCustomPrompt="1"/>
          </p:nvPr>
        </p:nvSpPr>
        <p:spPr>
          <a:xfrm>
            <a:off x="1582738" y="6033711"/>
            <a:ext cx="3586670" cy="401567"/>
          </a:xfrm>
          <a:prstGeom prst="rect">
            <a:avLst/>
          </a:prstGeom>
        </p:spPr>
        <p:txBody>
          <a:bodyPr/>
          <a:lstStyle>
            <a:lvl1pPr marL="0" indent="0">
              <a:lnSpc>
                <a:spcPct val="100000"/>
              </a:lnSpc>
              <a:buNone/>
              <a:defRPr sz="1200" b="0" i="0" baseline="0">
                <a:solidFill>
                  <a:srgbClr val="D6000D"/>
                </a:solidFill>
                <a:latin typeface="Arial" charset="0"/>
                <a:ea typeface="Arial" charset="0"/>
                <a:cs typeface="Arial" charset="0"/>
              </a:defRPr>
            </a:lvl1pPr>
          </a:lstStyle>
          <a:p>
            <a:pPr lvl="0"/>
            <a:r>
              <a:rPr lang="en-US" dirty="0" smtClean="0"/>
              <a:t>DATE OF PRESENTATION</a:t>
            </a: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0" presetClass="path" presetSubtype="0" accel="50000" decel="50000" fill="hold" nodeType="withEffect">
                                  <p:stCondLst>
                                    <p:cond delay="0"/>
                                  </p:stCondLst>
                                  <p:childTnLst>
                                    <p:animMotion origin="layout" path="M -1.66667E-6 4.81481E-6 L -0.1276 -0.17292 " pathEditMode="relative" rAng="0" ptsTypes="AA">
                                      <p:cBhvr>
                                        <p:cTn id="12" dur="1000" fill="hold"/>
                                        <p:tgtEl>
                                          <p:spTgt spid="8"/>
                                        </p:tgtEl>
                                        <p:attrNameLst>
                                          <p:attrName>ppt_x</p:attrName>
                                          <p:attrName>ppt_y</p:attrName>
                                        </p:attrNameLst>
                                      </p:cBhvr>
                                      <p:rCtr x="-6380" y="-8657"/>
                                    </p:animMotion>
                                  </p:childTnLst>
                                </p:cTn>
                              </p:par>
                              <p:par>
                                <p:cTn id="13" presetID="0" presetClass="path" presetSubtype="0" accel="50000" decel="50000" fill="hold" nodeType="withEffect">
                                  <p:stCondLst>
                                    <p:cond delay="0"/>
                                  </p:stCondLst>
                                  <p:childTnLst>
                                    <p:animMotion origin="layout" path="M -1.66667E-6 1.85185E-6 L 0.13945 0.13634 " pathEditMode="relative" rAng="0" ptsTypes="AA">
                                      <p:cBhvr>
                                        <p:cTn id="14" dur="1000" fill="hold"/>
                                        <p:tgtEl>
                                          <p:spTgt spid="9"/>
                                        </p:tgtEl>
                                        <p:attrNameLst>
                                          <p:attrName>ppt_x</p:attrName>
                                          <p:attrName>ppt_y</p:attrName>
                                        </p:attrNameLst>
                                      </p:cBhvr>
                                      <p:rCtr x="6966" y="6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 Placeholder 13"/>
          <p:cNvSpPr>
            <a:spLocks noGrp="1"/>
          </p:cNvSpPr>
          <p:nvPr>
            <p:ph type="body" sz="quarter" idx="11" hasCustomPrompt="1"/>
          </p:nvPr>
        </p:nvSpPr>
        <p:spPr>
          <a:xfrm>
            <a:off x="1582738" y="5389563"/>
            <a:ext cx="3586670" cy="365061"/>
          </a:xfrm>
          <a:prstGeom prst="rect">
            <a:avLst/>
          </a:prstGeom>
        </p:spPr>
        <p:txBody>
          <a:bodyPr/>
          <a:lstStyle>
            <a:lvl1pPr marL="0" indent="0">
              <a:lnSpc>
                <a:spcPct val="100000"/>
              </a:lnSpc>
              <a:buNone/>
              <a:defRPr sz="1600" b="1" i="0" baseline="0">
                <a:solidFill>
                  <a:srgbClr val="D6000D"/>
                </a:solidFill>
                <a:latin typeface="Arial" charset="0"/>
                <a:ea typeface="Arial" charset="0"/>
                <a:cs typeface="Arial" charset="0"/>
              </a:defRPr>
            </a:lvl1pPr>
          </a:lstStyle>
          <a:p>
            <a:pPr lvl="0"/>
            <a:r>
              <a:rPr lang="en-US" dirty="0" smtClean="0"/>
              <a:t>PRESENTER NAME</a:t>
            </a:r>
          </a:p>
        </p:txBody>
      </p:sp>
      <p:sp>
        <p:nvSpPr>
          <p:cNvPr id="15" name="Text Placeholder 13"/>
          <p:cNvSpPr>
            <a:spLocks noGrp="1"/>
          </p:cNvSpPr>
          <p:nvPr>
            <p:ph type="body" sz="quarter" idx="12" hasCustomPrompt="1"/>
          </p:nvPr>
        </p:nvSpPr>
        <p:spPr>
          <a:xfrm>
            <a:off x="1582738" y="5711637"/>
            <a:ext cx="3586670" cy="401567"/>
          </a:xfrm>
          <a:prstGeom prst="rect">
            <a:avLst/>
          </a:prstGeom>
        </p:spPr>
        <p:txBody>
          <a:bodyPr/>
          <a:lstStyle>
            <a:lvl1pPr marL="0" indent="0">
              <a:lnSpc>
                <a:spcPct val="100000"/>
              </a:lnSpc>
              <a:buNone/>
              <a:defRPr sz="1600" b="0" i="0" baseline="0">
                <a:solidFill>
                  <a:srgbClr val="D6000D"/>
                </a:solidFill>
                <a:latin typeface="Arial" charset="0"/>
                <a:ea typeface="Arial" charset="0"/>
                <a:cs typeface="Arial" charset="0"/>
              </a:defRPr>
            </a:lvl1pPr>
          </a:lstStyle>
          <a:p>
            <a:pPr lvl="0"/>
            <a:r>
              <a:rPr lang="en-US" dirty="0" smtClean="0"/>
              <a:t>PRESENTER TITLE</a:t>
            </a:r>
          </a:p>
        </p:txBody>
      </p:sp>
      <p:sp>
        <p:nvSpPr>
          <p:cNvPr id="16" name="Text Placeholder 13"/>
          <p:cNvSpPr>
            <a:spLocks noGrp="1"/>
          </p:cNvSpPr>
          <p:nvPr>
            <p:ph type="body" sz="quarter" idx="13" hasCustomPrompt="1"/>
          </p:nvPr>
        </p:nvSpPr>
        <p:spPr>
          <a:xfrm>
            <a:off x="1582738" y="6033711"/>
            <a:ext cx="3586670" cy="401567"/>
          </a:xfrm>
          <a:prstGeom prst="rect">
            <a:avLst/>
          </a:prstGeom>
        </p:spPr>
        <p:txBody>
          <a:bodyPr/>
          <a:lstStyle>
            <a:lvl1pPr marL="0" indent="0">
              <a:lnSpc>
                <a:spcPct val="100000"/>
              </a:lnSpc>
              <a:buNone/>
              <a:defRPr sz="1200" b="0" i="0" baseline="0">
                <a:solidFill>
                  <a:srgbClr val="D6000D"/>
                </a:solidFill>
                <a:latin typeface="Arial" charset="0"/>
                <a:ea typeface="Arial" charset="0"/>
                <a:cs typeface="Arial" charset="0"/>
              </a:defRPr>
            </a:lvl1pPr>
          </a:lstStyle>
          <a:p>
            <a:pPr lvl="0"/>
            <a:r>
              <a:rPr lang="en-US" dirty="0" smtClean="0"/>
              <a:t>DATE OF PRESENTATION</a:t>
            </a:r>
          </a:p>
        </p:txBody>
      </p:sp>
      <p:sp>
        <p:nvSpPr>
          <p:cNvPr id="5" name="Text Placeholder 4"/>
          <p:cNvSpPr>
            <a:spLocks noGrp="1"/>
          </p:cNvSpPr>
          <p:nvPr>
            <p:ph type="body" sz="quarter" idx="15" hasCustomPrompt="1"/>
          </p:nvPr>
        </p:nvSpPr>
        <p:spPr>
          <a:xfrm>
            <a:off x="1509586" y="1203608"/>
            <a:ext cx="5366702" cy="3234280"/>
          </a:xfrm>
          <a:prstGeom prst="rect">
            <a:avLst/>
          </a:prstGeom>
        </p:spPr>
        <p:txBody>
          <a:bodyPr lIns="288000" tIns="288000" rIns="288000" bIns="0"/>
          <a:lstStyle>
            <a:lvl1pPr marL="0" indent="0">
              <a:buNone/>
              <a:defRPr sz="4600" b="1">
                <a:solidFill>
                  <a:srgbClr val="D6000D"/>
                </a:solidFill>
              </a:defRPr>
            </a:lvl1pPr>
          </a:lstStyle>
          <a:p>
            <a:pPr lvl="0"/>
            <a:r>
              <a:rPr lang="en-US" dirty="0" smtClean="0"/>
              <a:t>PRESENTATION TITLE GOES HERE UPPERCASE 48PT </a:t>
            </a:r>
          </a:p>
        </p:txBody>
      </p: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y- pic lef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7010400" cy="6858000"/>
          </a:xfrm>
          <a:prstGeom prst="rect">
            <a:avLst/>
          </a:prstGeom>
        </p:spPr>
        <p:txBody>
          <a:bodyPr/>
          <a:lstStyle/>
          <a:p>
            <a:endParaRPr lang="en-US"/>
          </a:p>
        </p:txBody>
      </p:sp>
      <p:sp>
        <p:nvSpPr>
          <p:cNvPr id="5" name="Text Placeholder 4"/>
          <p:cNvSpPr>
            <a:spLocks noGrp="1"/>
          </p:cNvSpPr>
          <p:nvPr>
            <p:ph type="body" sz="quarter" idx="12" hasCustomPrompt="1"/>
          </p:nvPr>
        </p:nvSpPr>
        <p:spPr>
          <a:xfrm>
            <a:off x="7315200" y="414339"/>
            <a:ext cx="4328160" cy="999934"/>
          </a:xfrm>
          <a:prstGeom prst="rect">
            <a:avLst/>
          </a:prstGeom>
        </p:spPr>
        <p:txBody>
          <a:bodyPr/>
          <a:lstStyle>
            <a:lvl1pPr marL="0" indent="0">
              <a:buNone/>
              <a:defRPr b="1" baseline="0">
                <a:solidFill>
                  <a:srgbClr val="D6000D"/>
                </a:solidFill>
              </a:defRPr>
            </a:lvl1pPr>
          </a:lstStyle>
          <a:p>
            <a:pPr lvl="0"/>
            <a:r>
              <a:rPr lang="en-US" dirty="0" smtClean="0"/>
              <a:t>TITLE GOES HERE IN UPPERCASE BOLD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1191" y="5782559"/>
            <a:ext cx="1832169" cy="705600"/>
          </a:xfrm>
          <a:prstGeom prst="rect">
            <a:avLst/>
          </a:prstGeom>
        </p:spPr>
      </p:pic>
      <p:sp>
        <p:nvSpPr>
          <p:cNvPr id="12" name="Text Placeholder 11"/>
          <p:cNvSpPr>
            <a:spLocks noGrp="1"/>
          </p:cNvSpPr>
          <p:nvPr>
            <p:ph type="body" sz="quarter" idx="13" hasCustomPrompt="1"/>
          </p:nvPr>
        </p:nvSpPr>
        <p:spPr>
          <a:xfrm>
            <a:off x="7315200" y="1584325"/>
            <a:ext cx="4328160" cy="3206750"/>
          </a:xfrm>
          <a:prstGeom prst="rect">
            <a:avLst/>
          </a:prstGeom>
        </p:spPr>
        <p:txBody>
          <a:bodyPr/>
          <a:lstStyle>
            <a:lvl1pPr marL="0" indent="0">
              <a:lnSpc>
                <a:spcPct val="100000"/>
              </a:lnSpc>
              <a:buFontTx/>
              <a:buNone/>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ey- chart lef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1191" y="5782559"/>
            <a:ext cx="1832169" cy="705600"/>
          </a:xfrm>
          <a:prstGeom prst="rect">
            <a:avLst/>
          </a:prstGeom>
        </p:spPr>
      </p:pic>
      <p:sp>
        <p:nvSpPr>
          <p:cNvPr id="11" name="Text Placeholder 4"/>
          <p:cNvSpPr>
            <a:spLocks noGrp="1"/>
          </p:cNvSpPr>
          <p:nvPr>
            <p:ph type="body" sz="quarter" idx="12" hasCustomPrompt="1"/>
          </p:nvPr>
        </p:nvSpPr>
        <p:spPr>
          <a:xfrm>
            <a:off x="7315200" y="414339"/>
            <a:ext cx="4328160" cy="999934"/>
          </a:xfrm>
          <a:prstGeom prst="rect">
            <a:avLst/>
          </a:prstGeom>
        </p:spPr>
        <p:txBody>
          <a:bodyPr/>
          <a:lstStyle>
            <a:lvl1pPr marL="0" indent="0">
              <a:buNone/>
              <a:defRPr b="1" baseline="0">
                <a:solidFill>
                  <a:srgbClr val="D6000D"/>
                </a:solidFill>
              </a:defRPr>
            </a:lvl1pPr>
          </a:lstStyle>
          <a:p>
            <a:pPr lvl="0"/>
            <a:r>
              <a:rPr lang="en-US" dirty="0" smtClean="0"/>
              <a:t>TITLE GOES HERE IN UPPERCASE BOLD</a:t>
            </a:r>
          </a:p>
        </p:txBody>
      </p:sp>
      <p:sp>
        <p:nvSpPr>
          <p:cNvPr id="13" name="Text Placeholder 11"/>
          <p:cNvSpPr>
            <a:spLocks noGrp="1"/>
          </p:cNvSpPr>
          <p:nvPr>
            <p:ph type="body" sz="quarter" idx="13" hasCustomPrompt="1"/>
          </p:nvPr>
        </p:nvSpPr>
        <p:spPr>
          <a:xfrm>
            <a:off x="7315200" y="1584325"/>
            <a:ext cx="4328160" cy="3206750"/>
          </a:xfrm>
          <a:prstGeom prst="rect">
            <a:avLst/>
          </a:prstGeom>
        </p:spPr>
        <p:txBody>
          <a:bodyPr/>
          <a:lstStyle>
            <a:lvl1pPr marL="0" indent="0">
              <a:lnSpc>
                <a:spcPct val="100000"/>
              </a:lnSpc>
              <a:buFontTx/>
              <a:buNone/>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sp>
        <p:nvSpPr>
          <p:cNvPr id="14" name="Chart Placeholder 3"/>
          <p:cNvSpPr>
            <a:spLocks noGrp="1"/>
          </p:cNvSpPr>
          <p:nvPr>
            <p:ph type="chart" sz="quarter" idx="14"/>
          </p:nvPr>
        </p:nvSpPr>
        <p:spPr>
          <a:xfrm>
            <a:off x="0" y="0"/>
            <a:ext cx="7010400" cy="6858000"/>
          </a:xfrm>
          <a:prstGeom prst="rect">
            <a:avLst/>
          </a:prstGeom>
        </p:spPr>
        <p:txBody>
          <a:bodyPr/>
          <a:lstStyle/>
          <a:p>
            <a:endParaRPr lang="en-US"/>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ey- pic righ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181600" y="0"/>
            <a:ext cx="7010400" cy="6858000"/>
          </a:xfrm>
          <a:prstGeom prst="rect">
            <a:avLst/>
          </a:prstGeom>
        </p:spPr>
        <p:txBody>
          <a:bodyPr/>
          <a:lstStyle/>
          <a:p>
            <a:endParaRPr lang="en-US"/>
          </a:p>
        </p:txBody>
      </p:sp>
      <p:sp>
        <p:nvSpPr>
          <p:cNvPr id="5" name="Text Placeholder 4"/>
          <p:cNvSpPr>
            <a:spLocks noGrp="1"/>
          </p:cNvSpPr>
          <p:nvPr>
            <p:ph type="body" sz="quarter" idx="12" hasCustomPrompt="1"/>
          </p:nvPr>
        </p:nvSpPr>
        <p:spPr>
          <a:xfrm>
            <a:off x="548640" y="414339"/>
            <a:ext cx="4169664" cy="999934"/>
          </a:xfrm>
          <a:prstGeom prst="rect">
            <a:avLst/>
          </a:prstGeom>
        </p:spPr>
        <p:txBody>
          <a:bodyPr/>
          <a:lstStyle>
            <a:lvl1pPr marL="0" indent="0">
              <a:buNone/>
              <a:defRPr b="1" baseline="0">
                <a:solidFill>
                  <a:srgbClr val="D6000D"/>
                </a:solidFill>
              </a:defRPr>
            </a:lvl1pPr>
          </a:lstStyle>
          <a:p>
            <a:pPr lvl="0"/>
            <a:r>
              <a:rPr lang="en-US" dirty="0" smtClean="0"/>
              <a:t>TITLE GOES HERE IN UPPERCASE BOLD</a:t>
            </a:r>
          </a:p>
        </p:txBody>
      </p:sp>
      <p:sp>
        <p:nvSpPr>
          <p:cNvPr id="12" name="Text Placeholder 11"/>
          <p:cNvSpPr>
            <a:spLocks noGrp="1"/>
          </p:cNvSpPr>
          <p:nvPr>
            <p:ph type="body" sz="quarter" idx="13" hasCustomPrompt="1"/>
          </p:nvPr>
        </p:nvSpPr>
        <p:spPr>
          <a:xfrm>
            <a:off x="548640" y="1584325"/>
            <a:ext cx="4169664" cy="3206750"/>
          </a:xfrm>
          <a:prstGeom prst="rect">
            <a:avLst/>
          </a:prstGeom>
        </p:spPr>
        <p:txBody>
          <a:bodyPr/>
          <a:lstStyle>
            <a:lvl1pPr marL="0" indent="0">
              <a:lnSpc>
                <a:spcPct val="100000"/>
              </a:lnSpc>
              <a:buFontTx/>
              <a:buNone/>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640" y="5782559"/>
            <a:ext cx="1832169" cy="705600"/>
          </a:xfrm>
          <a:prstGeom prst="rect">
            <a:avLst/>
          </a:prstGeom>
        </p:spPr>
      </p:pic>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ey- pic narrow righ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7010400" y="0"/>
            <a:ext cx="5181600" cy="6858000"/>
          </a:xfrm>
          <a:prstGeom prst="rect">
            <a:avLst/>
          </a:prstGeom>
        </p:spPr>
        <p:txBody>
          <a:bodyPr/>
          <a:lstStyle/>
          <a:p>
            <a:endParaRPr lang="en-US"/>
          </a:p>
        </p:txBody>
      </p:sp>
      <p:sp>
        <p:nvSpPr>
          <p:cNvPr id="4" name="Text Placeholder 4"/>
          <p:cNvSpPr>
            <a:spLocks noGrp="1"/>
          </p:cNvSpPr>
          <p:nvPr>
            <p:ph type="body" sz="quarter" idx="12" hasCustomPrompt="1"/>
          </p:nvPr>
        </p:nvSpPr>
        <p:spPr>
          <a:xfrm>
            <a:off x="548640" y="780099"/>
            <a:ext cx="5596128" cy="999934"/>
          </a:xfrm>
          <a:prstGeom prst="rect">
            <a:avLst/>
          </a:prstGeom>
        </p:spPr>
        <p:txBody>
          <a:bodyPr/>
          <a:lstStyle>
            <a:lvl1pPr marL="0" indent="0">
              <a:buNone/>
              <a:defRPr sz="3600" b="1" baseline="0">
                <a:solidFill>
                  <a:srgbClr val="D6000D"/>
                </a:solidFill>
              </a:defRPr>
            </a:lvl1pPr>
          </a:lstStyle>
          <a:p>
            <a:pPr lvl="0"/>
            <a:r>
              <a:rPr lang="en-US" dirty="0" smtClean="0"/>
              <a:t>TITLE GOES HERE IN UPPERCASE BOLD</a:t>
            </a:r>
          </a:p>
        </p:txBody>
      </p:sp>
      <p:sp>
        <p:nvSpPr>
          <p:cNvPr id="5" name="Text Placeholder 11"/>
          <p:cNvSpPr>
            <a:spLocks noGrp="1"/>
          </p:cNvSpPr>
          <p:nvPr>
            <p:ph type="body" sz="quarter" idx="13" hasCustomPrompt="1"/>
          </p:nvPr>
        </p:nvSpPr>
        <p:spPr>
          <a:xfrm>
            <a:off x="548640" y="2099553"/>
            <a:ext cx="5596128" cy="3206750"/>
          </a:xfrm>
          <a:prstGeom prst="rect">
            <a:avLst/>
          </a:prstGeom>
        </p:spPr>
        <p:txBody>
          <a:bodyPr/>
          <a:lstStyle>
            <a:lvl1pPr marL="0" indent="0">
              <a:lnSpc>
                <a:spcPct val="100000"/>
              </a:lnSpc>
              <a:buFontTx/>
              <a:buNone/>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640" y="5782559"/>
            <a:ext cx="1832169" cy="705600"/>
          </a:xfrm>
          <a:prstGeom prst="rect">
            <a:avLst/>
          </a:prstGeom>
        </p:spPr>
      </p:pic>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ey- tex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1191" y="5782559"/>
            <a:ext cx="1832169" cy="705600"/>
          </a:xfrm>
          <a:prstGeom prst="rect">
            <a:avLst/>
          </a:prstGeom>
        </p:spPr>
      </p:pic>
      <p:sp>
        <p:nvSpPr>
          <p:cNvPr id="4" name="Text Placeholder 4"/>
          <p:cNvSpPr>
            <a:spLocks noGrp="1"/>
          </p:cNvSpPr>
          <p:nvPr>
            <p:ph type="body" sz="quarter" idx="12" hasCustomPrompt="1"/>
          </p:nvPr>
        </p:nvSpPr>
        <p:spPr>
          <a:xfrm>
            <a:off x="548640" y="1609154"/>
            <a:ext cx="6851904" cy="1402269"/>
          </a:xfrm>
          <a:prstGeom prst="rect">
            <a:avLst/>
          </a:prstGeom>
        </p:spPr>
        <p:txBody>
          <a:bodyPr/>
          <a:lstStyle>
            <a:lvl1pPr marL="0" indent="0">
              <a:buNone/>
              <a:defRPr sz="4800" b="1" baseline="0">
                <a:solidFill>
                  <a:srgbClr val="D6000D"/>
                </a:solidFill>
              </a:defRPr>
            </a:lvl1pPr>
          </a:lstStyle>
          <a:p>
            <a:pPr lvl="0"/>
            <a:r>
              <a:rPr lang="en-US" dirty="0" smtClean="0"/>
              <a:t>TITLE GOES HERE IN UPPERCASE BOLD</a:t>
            </a:r>
          </a:p>
        </p:txBody>
      </p:sp>
      <p:sp>
        <p:nvSpPr>
          <p:cNvPr id="5" name="Text Placeholder 11"/>
          <p:cNvSpPr>
            <a:spLocks noGrp="1"/>
          </p:cNvSpPr>
          <p:nvPr>
            <p:ph type="body" sz="quarter" idx="13" hasCustomPrompt="1"/>
          </p:nvPr>
        </p:nvSpPr>
        <p:spPr>
          <a:xfrm>
            <a:off x="548640" y="3281409"/>
            <a:ext cx="6851904" cy="1827039"/>
          </a:xfrm>
          <a:prstGeom prst="rect">
            <a:avLst/>
          </a:prstGeom>
        </p:spPr>
        <p:txBody>
          <a:bodyPr/>
          <a:lstStyle>
            <a:lvl1pPr marL="342900" indent="-342900">
              <a:lnSpc>
                <a:spcPct val="100000"/>
              </a:lnSpc>
              <a:buFont typeface="Arial" charset="0"/>
              <a:buChar char="•"/>
              <a:defRPr sz="21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a:t>
            </a:r>
          </a:p>
          <a:p>
            <a:pPr lvl="0"/>
            <a:r>
              <a:rPr lang="en-US" dirty="0" err="1" smtClean="0"/>
              <a:t>Magnis</a:t>
            </a:r>
            <a:r>
              <a:rPr lang="en-US" dirty="0" smtClean="0"/>
              <a:t> dis parturient </a:t>
            </a:r>
            <a:r>
              <a:rPr lang="en-US" dirty="0" err="1" smtClean="0"/>
              <a:t>montes</a:t>
            </a:r>
            <a:endParaRPr lang="en-US" dirty="0" smtClean="0"/>
          </a:p>
          <a:p>
            <a:pPr lvl="0"/>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endParaRPr lang="en-US" dirty="0"/>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y- char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1191" y="5782559"/>
            <a:ext cx="1832169" cy="705600"/>
          </a:xfrm>
          <a:prstGeom prst="rect">
            <a:avLst/>
          </a:prstGeom>
        </p:spPr>
      </p:pic>
      <p:sp>
        <p:nvSpPr>
          <p:cNvPr id="6" name="Chart Placeholder 3"/>
          <p:cNvSpPr>
            <a:spLocks noGrp="1"/>
          </p:cNvSpPr>
          <p:nvPr>
            <p:ph type="chart" sz="quarter" idx="10"/>
          </p:nvPr>
        </p:nvSpPr>
        <p:spPr>
          <a:xfrm>
            <a:off x="548639" y="401637"/>
            <a:ext cx="8900161" cy="6086521"/>
          </a:xfrm>
          <a:prstGeom prst="rect">
            <a:avLst/>
          </a:prstGeom>
        </p:spPr>
        <p:txBody>
          <a:bodyPr/>
          <a:lstStyle/>
          <a:p>
            <a:endParaRPr lang="en-US"/>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y- 3 column">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158240" y="931363"/>
            <a:ext cx="2316480" cy="2266122"/>
          </a:xfrm>
          <a:prstGeom prst="rect">
            <a:avLst/>
          </a:prstGeom>
        </p:spPr>
        <p:txBody>
          <a:bodyPr/>
          <a:lstStyle/>
          <a:p>
            <a:endParaRPr lang="en-US"/>
          </a:p>
        </p:txBody>
      </p:sp>
      <p:sp>
        <p:nvSpPr>
          <p:cNvPr id="5" name="Text Placeholder 4"/>
          <p:cNvSpPr>
            <a:spLocks noGrp="1"/>
          </p:cNvSpPr>
          <p:nvPr>
            <p:ph type="body" sz="quarter" idx="12" hasCustomPrompt="1"/>
          </p:nvPr>
        </p:nvSpPr>
        <p:spPr>
          <a:xfrm>
            <a:off x="646176" y="3389187"/>
            <a:ext cx="3340608" cy="756093"/>
          </a:xfrm>
          <a:prstGeom prst="rect">
            <a:avLst/>
          </a:prstGeom>
        </p:spPr>
        <p:txBody>
          <a:bodyPr/>
          <a:lstStyle>
            <a:lvl1pPr marL="0" indent="0" algn="ctr">
              <a:buNone/>
              <a:defRPr sz="2400" b="1" baseline="0">
                <a:solidFill>
                  <a:srgbClr val="2F2F2F"/>
                </a:solidFill>
              </a:defRPr>
            </a:lvl1pPr>
          </a:lstStyle>
          <a:p>
            <a:pPr lvl="0"/>
            <a:r>
              <a:rPr lang="en-US" dirty="0" smtClean="0"/>
              <a:t>TITLE GOES HERE IN UPPERCASE BOLD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4560" y="5782559"/>
            <a:ext cx="1832169" cy="705600"/>
          </a:xfrm>
          <a:prstGeom prst="rect">
            <a:avLst/>
          </a:prstGeom>
        </p:spPr>
      </p:pic>
      <p:sp>
        <p:nvSpPr>
          <p:cNvPr id="12" name="Text Placeholder 11"/>
          <p:cNvSpPr>
            <a:spLocks noGrp="1"/>
          </p:cNvSpPr>
          <p:nvPr>
            <p:ph type="body" sz="quarter" idx="13" hasCustomPrompt="1"/>
          </p:nvPr>
        </p:nvSpPr>
        <p:spPr>
          <a:xfrm>
            <a:off x="646176" y="4196196"/>
            <a:ext cx="3340608" cy="1341755"/>
          </a:xfrm>
          <a:prstGeom prst="rect">
            <a:avLst/>
          </a:prstGeom>
        </p:spPr>
        <p:txBody>
          <a:bodyPr/>
          <a:lstStyle>
            <a:lvl1pPr marL="0" indent="0" algn="ctr">
              <a:lnSpc>
                <a:spcPct val="100000"/>
              </a:lnSpc>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a:t>
            </a:r>
            <a:endParaRPr lang="en-US" dirty="0"/>
          </a:p>
        </p:txBody>
      </p:sp>
      <p:sp>
        <p:nvSpPr>
          <p:cNvPr id="6" name="Picture Placeholder 2"/>
          <p:cNvSpPr>
            <a:spLocks noGrp="1"/>
          </p:cNvSpPr>
          <p:nvPr>
            <p:ph type="pic" sz="quarter" idx="14"/>
          </p:nvPr>
        </p:nvSpPr>
        <p:spPr>
          <a:xfrm>
            <a:off x="4907280" y="931363"/>
            <a:ext cx="2316480" cy="2266122"/>
          </a:xfrm>
          <a:prstGeom prst="rect">
            <a:avLst/>
          </a:prstGeom>
        </p:spPr>
        <p:txBody>
          <a:bodyPr/>
          <a:lstStyle/>
          <a:p>
            <a:endParaRPr lang="en-US"/>
          </a:p>
        </p:txBody>
      </p:sp>
      <p:sp>
        <p:nvSpPr>
          <p:cNvPr id="8" name="Text Placeholder 4"/>
          <p:cNvSpPr>
            <a:spLocks noGrp="1"/>
          </p:cNvSpPr>
          <p:nvPr>
            <p:ph type="body" sz="quarter" idx="15" hasCustomPrompt="1"/>
          </p:nvPr>
        </p:nvSpPr>
        <p:spPr>
          <a:xfrm>
            <a:off x="4395216" y="3389187"/>
            <a:ext cx="3340608" cy="756093"/>
          </a:xfrm>
          <a:prstGeom prst="rect">
            <a:avLst/>
          </a:prstGeom>
        </p:spPr>
        <p:txBody>
          <a:bodyPr/>
          <a:lstStyle>
            <a:lvl1pPr marL="0" indent="0" algn="ctr">
              <a:buNone/>
              <a:defRPr sz="2400" b="1" baseline="0">
                <a:solidFill>
                  <a:srgbClr val="2F2F2F"/>
                </a:solidFill>
              </a:defRPr>
            </a:lvl1pPr>
          </a:lstStyle>
          <a:p>
            <a:pPr lvl="0"/>
            <a:r>
              <a:rPr lang="en-US" dirty="0" smtClean="0"/>
              <a:t>TITLE GOES HERE IN UPPERCASE BOLD</a:t>
            </a:r>
          </a:p>
        </p:txBody>
      </p:sp>
      <p:sp>
        <p:nvSpPr>
          <p:cNvPr id="9" name="Text Placeholder 11"/>
          <p:cNvSpPr>
            <a:spLocks noGrp="1"/>
          </p:cNvSpPr>
          <p:nvPr>
            <p:ph type="body" sz="quarter" idx="16" hasCustomPrompt="1"/>
          </p:nvPr>
        </p:nvSpPr>
        <p:spPr>
          <a:xfrm>
            <a:off x="4395216" y="4196196"/>
            <a:ext cx="3340608" cy="1341755"/>
          </a:xfrm>
          <a:prstGeom prst="rect">
            <a:avLst/>
          </a:prstGeom>
        </p:spPr>
        <p:txBody>
          <a:bodyPr/>
          <a:lstStyle>
            <a:lvl1pPr marL="0" indent="0" algn="ctr">
              <a:lnSpc>
                <a:spcPct val="100000"/>
              </a:lnSpc>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a:t>
            </a:r>
            <a:endParaRPr lang="en-US" dirty="0"/>
          </a:p>
        </p:txBody>
      </p:sp>
      <p:sp>
        <p:nvSpPr>
          <p:cNvPr id="10" name="Picture Placeholder 2"/>
          <p:cNvSpPr>
            <a:spLocks noGrp="1"/>
          </p:cNvSpPr>
          <p:nvPr>
            <p:ph type="pic" sz="quarter" idx="17"/>
          </p:nvPr>
        </p:nvSpPr>
        <p:spPr>
          <a:xfrm>
            <a:off x="8656320" y="931363"/>
            <a:ext cx="2316480" cy="2266122"/>
          </a:xfrm>
          <a:prstGeom prst="rect">
            <a:avLst/>
          </a:prstGeom>
        </p:spPr>
        <p:txBody>
          <a:bodyPr/>
          <a:lstStyle/>
          <a:p>
            <a:endParaRPr lang="en-US"/>
          </a:p>
        </p:txBody>
      </p:sp>
      <p:sp>
        <p:nvSpPr>
          <p:cNvPr id="11" name="Text Placeholder 4"/>
          <p:cNvSpPr>
            <a:spLocks noGrp="1"/>
          </p:cNvSpPr>
          <p:nvPr>
            <p:ph type="body" sz="quarter" idx="18" hasCustomPrompt="1"/>
          </p:nvPr>
        </p:nvSpPr>
        <p:spPr>
          <a:xfrm>
            <a:off x="8144256" y="3389187"/>
            <a:ext cx="3340608" cy="756093"/>
          </a:xfrm>
          <a:prstGeom prst="rect">
            <a:avLst/>
          </a:prstGeom>
        </p:spPr>
        <p:txBody>
          <a:bodyPr/>
          <a:lstStyle>
            <a:lvl1pPr marL="0" indent="0" algn="ctr">
              <a:buNone/>
              <a:defRPr sz="2400" b="1" baseline="0">
                <a:solidFill>
                  <a:srgbClr val="2F2F2F"/>
                </a:solidFill>
              </a:defRPr>
            </a:lvl1pPr>
          </a:lstStyle>
          <a:p>
            <a:pPr lvl="0"/>
            <a:r>
              <a:rPr lang="en-US" dirty="0" smtClean="0"/>
              <a:t>TITLE GOES HERE IN UPPERCASE BOLD</a:t>
            </a:r>
          </a:p>
        </p:txBody>
      </p:sp>
      <p:sp>
        <p:nvSpPr>
          <p:cNvPr id="13" name="Text Placeholder 11"/>
          <p:cNvSpPr>
            <a:spLocks noGrp="1"/>
          </p:cNvSpPr>
          <p:nvPr>
            <p:ph type="body" sz="quarter" idx="19" hasCustomPrompt="1"/>
          </p:nvPr>
        </p:nvSpPr>
        <p:spPr>
          <a:xfrm>
            <a:off x="8144256" y="4196196"/>
            <a:ext cx="3340608" cy="1341755"/>
          </a:xfrm>
          <a:prstGeom prst="rect">
            <a:avLst/>
          </a:prstGeom>
        </p:spPr>
        <p:txBody>
          <a:bodyPr/>
          <a:lstStyle>
            <a:lvl1pPr marL="0" indent="0" algn="ctr">
              <a:lnSpc>
                <a:spcPct val="100000"/>
              </a:lnSpc>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 - pic lef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7010400" cy="6858000"/>
          </a:xfrm>
          <a:prstGeom prst="rect">
            <a:avLst/>
          </a:prstGeom>
        </p:spPr>
        <p:txBody>
          <a:bodyPr/>
          <a:lstStyle/>
          <a:p>
            <a:endParaRPr lang="en-US"/>
          </a:p>
        </p:txBody>
      </p:sp>
      <p:sp>
        <p:nvSpPr>
          <p:cNvPr id="5" name="Text Placeholder 4"/>
          <p:cNvSpPr>
            <a:spLocks noGrp="1"/>
          </p:cNvSpPr>
          <p:nvPr>
            <p:ph type="body" sz="quarter" idx="12" hasCustomPrompt="1"/>
          </p:nvPr>
        </p:nvSpPr>
        <p:spPr>
          <a:xfrm>
            <a:off x="7315200" y="414339"/>
            <a:ext cx="4316540" cy="999934"/>
          </a:xfrm>
          <a:prstGeom prst="rect">
            <a:avLst/>
          </a:prstGeom>
          <a:noFill/>
        </p:spPr>
        <p:txBody>
          <a:bodyPr/>
          <a:lstStyle>
            <a:lvl1pPr marL="0" indent="0">
              <a:buNone/>
              <a:defRPr b="1" baseline="0">
                <a:solidFill>
                  <a:schemeClr val="bg1"/>
                </a:solidFill>
              </a:defRPr>
            </a:lvl1pPr>
          </a:lstStyle>
          <a:p>
            <a:pPr lvl="0"/>
            <a:r>
              <a:rPr lang="en-US" dirty="0" smtClean="0"/>
              <a:t>TITLE GOES HERE IN UPPERCASE BOLD</a:t>
            </a:r>
          </a:p>
        </p:txBody>
      </p:sp>
      <p:sp>
        <p:nvSpPr>
          <p:cNvPr id="12" name="Text Placeholder 11"/>
          <p:cNvSpPr>
            <a:spLocks noGrp="1"/>
          </p:cNvSpPr>
          <p:nvPr>
            <p:ph type="body" sz="quarter" idx="13" hasCustomPrompt="1"/>
          </p:nvPr>
        </p:nvSpPr>
        <p:spPr>
          <a:xfrm>
            <a:off x="7315200" y="1584325"/>
            <a:ext cx="4316540" cy="3206750"/>
          </a:xfrm>
          <a:prstGeom prst="rect">
            <a:avLst/>
          </a:prstGeom>
        </p:spPr>
        <p:txBody>
          <a:bodyPr/>
          <a:lstStyle>
            <a:lvl1pPr marL="0" indent="0">
              <a:lnSpc>
                <a:spcPct val="100000"/>
              </a:lnSpc>
              <a:buFontTx/>
              <a:buNone/>
              <a:defRPr sz="21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418" y="5768912"/>
            <a:ext cx="1830322" cy="704889"/>
          </a:xfrm>
          <a:prstGeom prst="rect">
            <a:avLst/>
          </a:prstGeom>
        </p:spPr>
      </p:pic>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PS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 - chart left">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7315200" y="414339"/>
            <a:ext cx="4328160" cy="999934"/>
          </a:xfrm>
          <a:prstGeom prst="rect">
            <a:avLst/>
          </a:prstGeom>
          <a:noFill/>
        </p:spPr>
        <p:txBody>
          <a:bodyPr/>
          <a:lstStyle>
            <a:lvl1pPr marL="0" indent="0">
              <a:buNone/>
              <a:defRPr b="1" baseline="0">
                <a:solidFill>
                  <a:schemeClr val="bg1"/>
                </a:solidFill>
              </a:defRPr>
            </a:lvl1pPr>
          </a:lstStyle>
          <a:p>
            <a:pPr lvl="0"/>
            <a:r>
              <a:rPr lang="en-US" dirty="0" smtClean="0"/>
              <a:t>TITLE GOES HERE IN UPPERCASE BOLD</a:t>
            </a:r>
          </a:p>
        </p:txBody>
      </p:sp>
      <p:sp>
        <p:nvSpPr>
          <p:cNvPr id="12" name="Text Placeholder 11"/>
          <p:cNvSpPr>
            <a:spLocks noGrp="1"/>
          </p:cNvSpPr>
          <p:nvPr>
            <p:ph type="body" sz="quarter" idx="13" hasCustomPrompt="1"/>
          </p:nvPr>
        </p:nvSpPr>
        <p:spPr>
          <a:xfrm>
            <a:off x="7315200" y="1584325"/>
            <a:ext cx="4328160" cy="3206750"/>
          </a:xfrm>
          <a:prstGeom prst="rect">
            <a:avLst/>
          </a:prstGeom>
        </p:spPr>
        <p:txBody>
          <a:bodyPr/>
          <a:lstStyle>
            <a:lvl1pPr marL="0" indent="0">
              <a:lnSpc>
                <a:spcPct val="100000"/>
              </a:lnSpc>
              <a:buFontTx/>
              <a:buNone/>
              <a:defRPr sz="21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13038" y="5768912"/>
            <a:ext cx="1830322" cy="704889"/>
          </a:xfrm>
          <a:prstGeom prst="rect">
            <a:avLst/>
          </a:prstGeom>
        </p:spPr>
      </p:pic>
      <p:sp>
        <p:nvSpPr>
          <p:cNvPr id="7" name="Chart Placeholder 3"/>
          <p:cNvSpPr>
            <a:spLocks noGrp="1"/>
          </p:cNvSpPr>
          <p:nvPr>
            <p:ph type="chart" sz="quarter" idx="14"/>
          </p:nvPr>
        </p:nvSpPr>
        <p:spPr>
          <a:xfrm>
            <a:off x="0" y="0"/>
            <a:ext cx="7010400" cy="6858000"/>
          </a:xfrm>
          <a:prstGeom prst="rect">
            <a:avLst/>
          </a:prstGeom>
        </p:spPr>
        <p:txBody>
          <a:bodyPr/>
          <a:lstStyle/>
          <a:p>
            <a:endParaRPr lang="en-US"/>
          </a:p>
        </p:txBody>
      </p:sp>
    </p:spTree>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d - pic righ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181600" y="0"/>
            <a:ext cx="7010400" cy="6858000"/>
          </a:xfrm>
          <a:prstGeom prst="rect">
            <a:avLst/>
          </a:prstGeom>
        </p:spPr>
        <p:txBody>
          <a:bodyPr/>
          <a:lstStyle/>
          <a:p>
            <a:endParaRPr lang="en-US"/>
          </a:p>
        </p:txBody>
      </p:sp>
      <p:sp>
        <p:nvSpPr>
          <p:cNvPr id="5" name="Text Placeholder 4"/>
          <p:cNvSpPr>
            <a:spLocks noGrp="1"/>
          </p:cNvSpPr>
          <p:nvPr>
            <p:ph type="body" sz="quarter" idx="12" hasCustomPrompt="1"/>
          </p:nvPr>
        </p:nvSpPr>
        <p:spPr>
          <a:xfrm>
            <a:off x="560832" y="414339"/>
            <a:ext cx="4340924" cy="999934"/>
          </a:xfrm>
          <a:prstGeom prst="rect">
            <a:avLst/>
          </a:prstGeom>
        </p:spPr>
        <p:txBody>
          <a:bodyPr/>
          <a:lstStyle>
            <a:lvl1pPr marL="0" indent="0">
              <a:buNone/>
              <a:defRPr b="1" baseline="0">
                <a:solidFill>
                  <a:schemeClr val="bg1"/>
                </a:solidFill>
              </a:defRPr>
            </a:lvl1pPr>
          </a:lstStyle>
          <a:p>
            <a:pPr lvl="0"/>
            <a:r>
              <a:rPr lang="en-US" dirty="0" smtClean="0"/>
              <a:t>TITLE GOES HERE IN UPPERCASE BOLD</a:t>
            </a:r>
          </a:p>
        </p:txBody>
      </p:sp>
      <p:sp>
        <p:nvSpPr>
          <p:cNvPr id="12" name="Text Placeholder 11"/>
          <p:cNvSpPr>
            <a:spLocks noGrp="1"/>
          </p:cNvSpPr>
          <p:nvPr>
            <p:ph type="body" sz="quarter" idx="13" hasCustomPrompt="1"/>
          </p:nvPr>
        </p:nvSpPr>
        <p:spPr>
          <a:xfrm>
            <a:off x="560832" y="1584325"/>
            <a:ext cx="4340924" cy="3206750"/>
          </a:xfrm>
          <a:prstGeom prst="rect">
            <a:avLst/>
          </a:prstGeom>
        </p:spPr>
        <p:txBody>
          <a:bodyPr/>
          <a:lstStyle>
            <a:lvl1pPr marL="0" indent="0">
              <a:lnSpc>
                <a:spcPct val="100000"/>
              </a:lnSpc>
              <a:buFontTx/>
              <a:buNone/>
              <a:defRPr sz="21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832" y="5768912"/>
            <a:ext cx="1830322" cy="704889"/>
          </a:xfrm>
          <a:prstGeom prst="rect">
            <a:avLst/>
          </a:prstGeom>
        </p:spPr>
      </p:pic>
    </p:spTree>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d - pic narrow righ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7010400" y="0"/>
            <a:ext cx="5181600" cy="6858000"/>
          </a:xfrm>
          <a:prstGeom prst="rect">
            <a:avLst/>
          </a:prstGeom>
        </p:spPr>
        <p:txBody>
          <a:bodyPr/>
          <a:lstStyle/>
          <a:p>
            <a:endParaRPr lang="en-US"/>
          </a:p>
        </p:txBody>
      </p:sp>
      <p:sp>
        <p:nvSpPr>
          <p:cNvPr id="4" name="Text Placeholder 4"/>
          <p:cNvSpPr>
            <a:spLocks noGrp="1"/>
          </p:cNvSpPr>
          <p:nvPr>
            <p:ph type="body" sz="quarter" idx="12" hasCustomPrompt="1"/>
          </p:nvPr>
        </p:nvSpPr>
        <p:spPr>
          <a:xfrm>
            <a:off x="548640" y="962979"/>
            <a:ext cx="5596128" cy="999934"/>
          </a:xfrm>
          <a:prstGeom prst="rect">
            <a:avLst/>
          </a:prstGeom>
        </p:spPr>
        <p:txBody>
          <a:bodyPr/>
          <a:lstStyle>
            <a:lvl1pPr marL="0" indent="0">
              <a:buNone/>
              <a:defRPr sz="3600" b="1" baseline="0">
                <a:solidFill>
                  <a:schemeClr val="bg1"/>
                </a:solidFill>
              </a:defRPr>
            </a:lvl1pPr>
          </a:lstStyle>
          <a:p>
            <a:pPr lvl="0"/>
            <a:r>
              <a:rPr lang="en-US" dirty="0" smtClean="0"/>
              <a:t>TITLE GOES HERE IN UPPERCASE BOLD</a:t>
            </a:r>
          </a:p>
        </p:txBody>
      </p:sp>
      <p:sp>
        <p:nvSpPr>
          <p:cNvPr id="5" name="Text Placeholder 11"/>
          <p:cNvSpPr>
            <a:spLocks noGrp="1"/>
          </p:cNvSpPr>
          <p:nvPr>
            <p:ph type="body" sz="quarter" idx="13" hasCustomPrompt="1"/>
          </p:nvPr>
        </p:nvSpPr>
        <p:spPr>
          <a:xfrm>
            <a:off x="548640" y="2282433"/>
            <a:ext cx="5596128" cy="3206750"/>
          </a:xfrm>
          <a:prstGeom prst="rect">
            <a:avLst/>
          </a:prstGeom>
        </p:spPr>
        <p:txBody>
          <a:bodyPr/>
          <a:lstStyle>
            <a:lvl1pPr marL="0" indent="0">
              <a:lnSpc>
                <a:spcPct val="100000"/>
              </a:lnSpc>
              <a:buFontTx/>
              <a:buNone/>
              <a:defRPr sz="21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dis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 </a:t>
            </a:r>
            <a:r>
              <a:rPr lang="en-US" dirty="0" err="1" smtClean="0"/>
              <a:t>Sed</a:t>
            </a:r>
            <a:r>
              <a:rPr lang="en-US" dirty="0" smtClean="0"/>
              <a:t> </a:t>
            </a:r>
            <a:r>
              <a:rPr lang="en-US" dirty="0" err="1" smtClean="0"/>
              <a:t>posuere</a:t>
            </a:r>
            <a:r>
              <a:rPr lang="en-US" dirty="0" smtClean="0"/>
              <a:t> </a:t>
            </a:r>
            <a:r>
              <a:rPr lang="en-US" dirty="0" err="1" smtClean="0"/>
              <a:t>consectetur</a:t>
            </a:r>
            <a:r>
              <a:rPr lang="en-US" dirty="0" smtClean="0"/>
              <a:t> </a:t>
            </a:r>
            <a:r>
              <a:rPr lang="en-US" dirty="0" err="1" smtClean="0"/>
              <a:t>est</a:t>
            </a:r>
            <a:r>
              <a:rPr lang="en-US" dirty="0" smtClean="0"/>
              <a:t> at </a:t>
            </a:r>
            <a:r>
              <a:rPr lang="en-US" dirty="0" err="1" smtClean="0"/>
              <a:t>lobortis</a:t>
            </a:r>
            <a:r>
              <a:rPr lang="en-US" dirty="0" smtClean="0"/>
              <a:t>. </a:t>
            </a:r>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r>
              <a:rPr lang="en-US" dirty="0" smtClean="0"/>
              <a:t> </a:t>
            </a:r>
            <a:r>
              <a:rPr lang="en-US" dirty="0" err="1" smtClean="0"/>
              <a:t>rutrum</a:t>
            </a:r>
            <a:r>
              <a:rPr lang="en-US" dirty="0" smtClean="0"/>
              <a:t> </a:t>
            </a:r>
            <a:r>
              <a:rPr lang="en-US" dirty="0" err="1" smtClean="0"/>
              <a:t>faucibus</a:t>
            </a:r>
            <a:r>
              <a:rPr lang="en-US" dirty="0" smtClean="0"/>
              <a:t> dolor </a:t>
            </a:r>
            <a:r>
              <a:rPr lang="en-US" dirty="0" err="1" smtClean="0"/>
              <a:t>auctor</a:t>
            </a:r>
            <a:r>
              <a:rPr lang="en-US" dirty="0" smtClean="0"/>
              <a:t>. </a:t>
            </a:r>
            <a:r>
              <a:rPr lang="en-US" dirty="0" err="1" smtClean="0"/>
              <a:t>Praesent</a:t>
            </a:r>
            <a:r>
              <a:rPr lang="en-US" dirty="0" smtClean="0"/>
              <a:t> </a:t>
            </a:r>
            <a:r>
              <a:rPr lang="en-US" dirty="0" err="1" smtClean="0"/>
              <a:t>commodo</a:t>
            </a:r>
            <a:r>
              <a:rPr lang="en-US" dirty="0" smtClean="0"/>
              <a:t> cursus magna, </a:t>
            </a:r>
            <a:r>
              <a:rPr lang="en-US" dirty="0" err="1" smtClean="0"/>
              <a:t>vel</a:t>
            </a:r>
            <a:r>
              <a:rPr lang="en-US" dirty="0" smtClean="0"/>
              <a:t> </a:t>
            </a:r>
            <a:r>
              <a:rPr lang="en-US" dirty="0" err="1" smtClean="0"/>
              <a:t>scelerisque</a:t>
            </a:r>
            <a:r>
              <a:rPr lang="en-US" dirty="0" smtClean="0"/>
              <a:t> </a:t>
            </a:r>
            <a:r>
              <a:rPr lang="en-US" dirty="0" err="1" smtClean="0"/>
              <a:t>nisl</a:t>
            </a:r>
            <a:r>
              <a:rPr lang="en-US" dirty="0" smtClean="0"/>
              <a:t> </a:t>
            </a:r>
            <a:r>
              <a:rPr lang="en-US" dirty="0" err="1" smtClean="0"/>
              <a:t>consectetur</a:t>
            </a:r>
            <a:r>
              <a:rPr lang="en-US" dirty="0" smtClean="0"/>
              <a:t> et.</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640" y="5768912"/>
            <a:ext cx="1830322" cy="704889"/>
          </a:xfrm>
          <a:prstGeom prst="rect">
            <a:avLst/>
          </a:prstGeom>
        </p:spPr>
      </p:pic>
    </p:spTree>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d - text">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548640" y="1609154"/>
            <a:ext cx="6851904" cy="1402269"/>
          </a:xfrm>
          <a:prstGeom prst="rect">
            <a:avLst/>
          </a:prstGeom>
        </p:spPr>
        <p:txBody>
          <a:bodyPr/>
          <a:lstStyle>
            <a:lvl1pPr marL="0" indent="0">
              <a:buNone/>
              <a:defRPr sz="4800" b="1" baseline="0">
                <a:solidFill>
                  <a:schemeClr val="bg1"/>
                </a:solidFill>
              </a:defRPr>
            </a:lvl1pPr>
          </a:lstStyle>
          <a:p>
            <a:pPr lvl="0"/>
            <a:r>
              <a:rPr lang="en-US" dirty="0" smtClean="0"/>
              <a:t>TITLE GOES HERE IN UPPERCASE BOLD</a:t>
            </a:r>
          </a:p>
        </p:txBody>
      </p:sp>
      <p:sp>
        <p:nvSpPr>
          <p:cNvPr id="5" name="Text Placeholder 11"/>
          <p:cNvSpPr>
            <a:spLocks noGrp="1"/>
          </p:cNvSpPr>
          <p:nvPr>
            <p:ph type="body" sz="quarter" idx="13" hasCustomPrompt="1"/>
          </p:nvPr>
        </p:nvSpPr>
        <p:spPr>
          <a:xfrm>
            <a:off x="548640" y="3281409"/>
            <a:ext cx="6851904" cy="1827039"/>
          </a:xfrm>
          <a:prstGeom prst="rect">
            <a:avLst/>
          </a:prstGeom>
        </p:spPr>
        <p:txBody>
          <a:bodyPr/>
          <a:lstStyle>
            <a:lvl1pPr marL="342900" indent="-342900">
              <a:lnSpc>
                <a:spcPct val="100000"/>
              </a:lnSpc>
              <a:buFont typeface="Arial" charset="0"/>
              <a:buChar char="•"/>
              <a:defRPr sz="21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a:t>
            </a:r>
          </a:p>
          <a:p>
            <a:pPr lvl="0"/>
            <a:r>
              <a:rPr lang="en-US" dirty="0" err="1" smtClean="0"/>
              <a:t>Magnis</a:t>
            </a:r>
            <a:r>
              <a:rPr lang="en-US" dirty="0" smtClean="0"/>
              <a:t> dis parturient </a:t>
            </a:r>
            <a:r>
              <a:rPr lang="en-US" dirty="0" err="1" smtClean="0"/>
              <a:t>montes</a:t>
            </a:r>
            <a:endParaRPr lang="en-US" dirty="0" smtClean="0"/>
          </a:p>
          <a:p>
            <a:pPr lvl="0"/>
            <a:r>
              <a:rPr lang="en-US" dirty="0" err="1" smtClean="0"/>
              <a:t>Vivamus</a:t>
            </a:r>
            <a:r>
              <a:rPr lang="en-US" dirty="0" smtClean="0"/>
              <a:t> </a:t>
            </a:r>
            <a:r>
              <a:rPr lang="en-US" dirty="0" err="1" smtClean="0"/>
              <a:t>sagittis</a:t>
            </a:r>
            <a:r>
              <a:rPr lang="en-US" dirty="0" smtClean="0"/>
              <a:t> lacus </a:t>
            </a:r>
            <a:r>
              <a:rPr lang="en-US" dirty="0" err="1" smtClean="0"/>
              <a:t>vel</a:t>
            </a:r>
            <a:r>
              <a:rPr lang="en-US" dirty="0" smtClean="0"/>
              <a:t> </a:t>
            </a:r>
            <a:r>
              <a:rPr lang="en-US" dirty="0" err="1" smtClean="0"/>
              <a:t>augue</a:t>
            </a:r>
            <a:r>
              <a:rPr lang="en-US" dirty="0" smtClean="0"/>
              <a:t> </a:t>
            </a:r>
            <a:r>
              <a:rPr lang="en-US" dirty="0" err="1" smtClean="0"/>
              <a:t>laoreet</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8654" y="5768912"/>
            <a:ext cx="1830322" cy="704889"/>
          </a:xfrm>
          <a:prstGeom prst="rect">
            <a:avLst/>
          </a:prstGeom>
        </p:spPr>
      </p:pic>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88654" y="5768912"/>
            <a:ext cx="1830322" cy="704889"/>
          </a:xfrm>
          <a:prstGeom prst="rect">
            <a:avLst/>
          </a:prstGeom>
        </p:spPr>
      </p:pic>
      <p:sp>
        <p:nvSpPr>
          <p:cNvPr id="9" name="Text Placeholder 4"/>
          <p:cNvSpPr>
            <a:spLocks noGrp="1"/>
          </p:cNvSpPr>
          <p:nvPr>
            <p:ph type="body" sz="quarter" idx="12" hasCustomPrompt="1"/>
          </p:nvPr>
        </p:nvSpPr>
        <p:spPr>
          <a:xfrm>
            <a:off x="548640" y="536259"/>
            <a:ext cx="5596128" cy="463485"/>
          </a:xfrm>
          <a:prstGeom prst="rect">
            <a:avLst/>
          </a:prstGeom>
        </p:spPr>
        <p:txBody>
          <a:bodyPr/>
          <a:lstStyle>
            <a:lvl1pPr marL="0" indent="0">
              <a:buNone/>
              <a:defRPr sz="2400" b="1" baseline="0">
                <a:solidFill>
                  <a:schemeClr val="bg1"/>
                </a:solidFill>
              </a:defRPr>
            </a:lvl1pPr>
          </a:lstStyle>
          <a:p>
            <a:pPr lvl="0"/>
            <a:r>
              <a:rPr lang="en-US" dirty="0" smtClean="0"/>
              <a:t>TITLE GOES HERE</a:t>
            </a:r>
          </a:p>
        </p:txBody>
      </p:sp>
      <p:sp>
        <p:nvSpPr>
          <p:cNvPr id="11" name="Table Placeholder 10"/>
          <p:cNvSpPr>
            <a:spLocks noGrp="1"/>
          </p:cNvSpPr>
          <p:nvPr>
            <p:ph type="tbl" sz="quarter" idx="13"/>
          </p:nvPr>
        </p:nvSpPr>
        <p:spPr>
          <a:xfrm>
            <a:off x="548640" y="1122363"/>
            <a:ext cx="11070336" cy="4486275"/>
          </a:xfrm>
          <a:prstGeom prst="rect">
            <a:avLst/>
          </a:prstGeom>
        </p:spPr>
        <p:txBody>
          <a:bodyPr/>
          <a:lstStyle/>
          <a:p>
            <a:endParaRPr lang="en-US"/>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 background">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a:prstGeom prst="rect">
            <a:avLst/>
          </a:prstGeom>
        </p:spPr>
        <p:txBody>
          <a:bodyPr/>
          <a:lstStyle/>
          <a:p>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2766" y="5768912"/>
            <a:ext cx="1830322" cy="704889"/>
          </a:xfrm>
          <a:prstGeom prst="rect">
            <a:avLst/>
          </a:prstGeom>
        </p:spPr>
      </p:pic>
      <p:sp>
        <p:nvSpPr>
          <p:cNvPr id="11" name="Text Placeholder 10"/>
          <p:cNvSpPr>
            <a:spLocks noGrp="1"/>
          </p:cNvSpPr>
          <p:nvPr>
            <p:ph type="body" sz="quarter" idx="11" hasCustomPrompt="1"/>
          </p:nvPr>
        </p:nvSpPr>
        <p:spPr>
          <a:xfrm>
            <a:off x="901700" y="1889125"/>
            <a:ext cx="6376924" cy="2719388"/>
          </a:xfrm>
          <a:prstGeom prst="rect">
            <a:avLst/>
          </a:prstGeom>
        </p:spPr>
        <p:txBody>
          <a:bodyPr/>
          <a:lstStyle>
            <a:lvl1pPr marL="0" indent="0">
              <a:buNone/>
              <a:defRPr sz="4000" b="1" i="0">
                <a:solidFill>
                  <a:schemeClr val="bg1"/>
                </a:solidFill>
                <a:latin typeface="Arial" charset="0"/>
                <a:ea typeface="Arial" charset="0"/>
                <a:cs typeface="Arial" charset="0"/>
              </a:defRPr>
            </a:lvl1pPr>
            <a:lvl2pPr marL="457200" indent="0">
              <a:buNone/>
              <a:defRPr b="1" i="0">
                <a:latin typeface="Arial" charset="0"/>
                <a:ea typeface="Arial" charset="0"/>
                <a:cs typeface="Arial" charset="0"/>
              </a:defRPr>
            </a:lvl2pPr>
            <a:lvl3pPr marL="914400" indent="0">
              <a:buNone/>
              <a:defRPr b="1" i="0">
                <a:latin typeface="Arial" charset="0"/>
                <a:ea typeface="Arial" charset="0"/>
                <a:cs typeface="Arial" charset="0"/>
              </a:defRPr>
            </a:lvl3pPr>
            <a:lvl4pPr marL="1371600" indent="0">
              <a:buNone/>
              <a:defRPr b="1" i="0">
                <a:latin typeface="Arial" charset="0"/>
                <a:ea typeface="Arial" charset="0"/>
                <a:cs typeface="Arial" charset="0"/>
              </a:defRPr>
            </a:lvl4pPr>
            <a:lvl5pPr marL="1828800" indent="0">
              <a:buNone/>
              <a:defRPr b="1" i="0">
                <a:latin typeface="Arial" charset="0"/>
                <a:ea typeface="Arial" charset="0"/>
                <a:cs typeface="Arial" charset="0"/>
              </a:defRPr>
            </a:lvl5pPr>
          </a:lstStyle>
          <a:p>
            <a:pPr lvl="0"/>
            <a:r>
              <a:rPr lang="en-US" dirty="0" smtClean="0"/>
              <a:t>TITLE FOR THE SLIDE GOES HERE IN UPPERCASE BOLD 40PT</a:t>
            </a:r>
          </a:p>
        </p:txBody>
      </p:sp>
    </p:spTree>
    <p:extLst>
      <p:ext uri="{BB962C8B-B14F-4D97-AF65-F5344CB8AC3E}">
        <p14:creationId xmlns:p14="http://schemas.microsoft.com/office/powerpoint/2010/main" val="1568522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PSJ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GFS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HS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HLS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S opener">
    <p:spTree>
      <p:nvGrpSpPr>
        <p:cNvPr id="1" name=""/>
        <p:cNvGrpSpPr/>
        <p:nvPr/>
      </p:nvGrpSpPr>
      <p:grpSpPr>
        <a:xfrm>
          <a:off x="0" y="0"/>
          <a:ext cx="0" cy="0"/>
          <a:chOff x="0" y="0"/>
          <a:chExt cx="0" cy="0"/>
        </a:xfrm>
      </p:grpSpPr>
    </p:spTree>
    <p:extLst/>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theme" Target="../theme/theme26.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6000D"/>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25759" y="2477667"/>
            <a:ext cx="4940482" cy="190266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5248" y="2517509"/>
            <a:ext cx="7461504" cy="1822982"/>
          </a:xfrm>
          <a:prstGeom prst="rect">
            <a:avLst/>
          </a:prstGeom>
        </p:spPr>
      </p:pic>
    </p:spTree>
    <p:extLst>
      <p:ext uri="{BB962C8B-B14F-4D97-AF65-F5344CB8AC3E}">
        <p14:creationId xmlns:p14="http://schemas.microsoft.com/office/powerpoint/2010/main" val="742969304"/>
      </p:ext>
    </p:extLst>
  </p:cSld>
  <p:clrMap bg1="lt1" tx1="dk1" bg2="lt2" tx2="dk2" accent1="accent1" accent2="accent2" accent3="accent3" accent4="accent4" accent5="accent5" accent6="accent6" hlink="hlink" folHlink="folHlink"/>
  <p:sldLayoutIdLst>
    <p:sldLayoutId id="2147483711"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2964" y="2544855"/>
            <a:ext cx="6913372" cy="1768290"/>
          </a:xfrm>
          <a:prstGeom prst="rect">
            <a:avLst/>
          </a:prstGeom>
        </p:spPr>
      </p:pic>
    </p:spTree>
    <p:extLst>
      <p:ext uri="{BB962C8B-B14F-4D97-AF65-F5344CB8AC3E}">
        <p14:creationId xmlns:p14="http://schemas.microsoft.com/office/powerpoint/2010/main" val="708539872"/>
      </p:ext>
    </p:extLst>
  </p:cSld>
  <p:clrMap bg1="lt1" tx1="dk1" bg2="lt2" tx2="dk2" accent1="accent1" accent2="accent2" accent3="accent3" accent4="accent4" accent5="accent5" accent6="accent6" hlink="hlink" folHlink="folHlink"/>
  <p:sldLayoutIdLst>
    <p:sldLayoutId id="2147483713"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86660" y="2508643"/>
            <a:ext cx="7205980" cy="1840714"/>
          </a:xfrm>
          <a:prstGeom prst="rect">
            <a:avLst/>
          </a:prstGeom>
        </p:spPr>
      </p:pic>
    </p:spTree>
    <p:extLst>
      <p:ext uri="{BB962C8B-B14F-4D97-AF65-F5344CB8AC3E}">
        <p14:creationId xmlns:p14="http://schemas.microsoft.com/office/powerpoint/2010/main" val="581082450"/>
      </p:ext>
    </p:extLst>
  </p:cSld>
  <p:clrMap bg1="lt1" tx1="dk1" bg2="lt2" tx2="dk2" accent1="accent1" accent2="accent2" accent3="accent3" accent4="accent4" accent5="accent5" accent6="accent6" hlink="hlink" folHlink="folHlink"/>
  <p:sldLayoutIdLst>
    <p:sldLayoutId id="2147483715"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2964" y="2611243"/>
            <a:ext cx="6913372" cy="1622814"/>
          </a:xfrm>
          <a:prstGeom prst="rect">
            <a:avLst/>
          </a:prstGeom>
        </p:spPr>
      </p:pic>
    </p:spTree>
    <p:extLst>
      <p:ext uri="{BB962C8B-B14F-4D97-AF65-F5344CB8AC3E}">
        <p14:creationId xmlns:p14="http://schemas.microsoft.com/office/powerpoint/2010/main" val="1834228673"/>
      </p:ext>
    </p:extLst>
  </p:cSld>
  <p:clrMap bg1="lt1" tx1="dk1" bg2="lt2" tx2="dk2" accent1="accent1" accent2="accent2" accent3="accent3" accent4="accent4" accent5="accent5" accent6="accent6" hlink="hlink" folHlink="folHlink"/>
  <p:sldLayoutIdLst>
    <p:sldLayoutId id="2147483717"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84704" y="2574923"/>
            <a:ext cx="7022592" cy="1695454"/>
          </a:xfrm>
          <a:prstGeom prst="rect">
            <a:avLst/>
          </a:prstGeom>
        </p:spPr>
      </p:pic>
    </p:spTree>
    <p:extLst>
      <p:ext uri="{BB962C8B-B14F-4D97-AF65-F5344CB8AC3E}">
        <p14:creationId xmlns:p14="http://schemas.microsoft.com/office/powerpoint/2010/main" val="948185420"/>
      </p:ext>
    </p:extLst>
  </p:cSld>
  <p:clrMap bg1="lt1" tx1="dk1" bg2="lt2" tx2="dk2" accent1="accent1" accent2="accent2" accent3="accent3" accent4="accent4" accent5="accent5" accent6="accent6" hlink="hlink" folHlink="folHlink"/>
  <p:sldLayoutIdLst>
    <p:sldLayoutId id="2147483719"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6496" y="2650011"/>
            <a:ext cx="5779008" cy="1557978"/>
          </a:xfrm>
          <a:prstGeom prst="rect">
            <a:avLst/>
          </a:prstGeom>
        </p:spPr>
      </p:pic>
    </p:spTree>
    <p:extLst>
      <p:ext uri="{BB962C8B-B14F-4D97-AF65-F5344CB8AC3E}">
        <p14:creationId xmlns:p14="http://schemas.microsoft.com/office/powerpoint/2010/main" val="1674463657"/>
      </p:ext>
    </p:extLst>
  </p:cSld>
  <p:clrMap bg1="lt1" tx1="dk1" bg2="lt2" tx2="dk2" accent1="accent1" accent2="accent2" accent3="accent3" accent4="accent4" accent5="accent5" accent6="accent6" hlink="hlink" folHlink="folHlink"/>
  <p:sldLayoutIdLst>
    <p:sldLayoutId id="2147483721"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45156" y="2572582"/>
            <a:ext cx="6888988" cy="1700136"/>
          </a:xfrm>
          <a:prstGeom prst="rect">
            <a:avLst/>
          </a:prstGeom>
        </p:spPr>
      </p:pic>
    </p:spTree>
    <p:extLst>
      <p:ext uri="{BB962C8B-B14F-4D97-AF65-F5344CB8AC3E}">
        <p14:creationId xmlns:p14="http://schemas.microsoft.com/office/powerpoint/2010/main" val="110291764"/>
      </p:ext>
    </p:extLst>
  </p:cSld>
  <p:clrMap bg1="lt1" tx1="dk1" bg2="lt2" tx2="dk2" accent1="accent1" accent2="accent2" accent3="accent3" accent4="accent4" accent5="accent5" accent6="accent6" hlink="hlink" folHlink="folHlink"/>
  <p:sldLayoutIdLst>
    <p:sldLayoutId id="2147483723"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6352" y="2597971"/>
            <a:ext cx="6559296" cy="1649358"/>
          </a:xfrm>
          <a:prstGeom prst="rect">
            <a:avLst/>
          </a:prstGeom>
        </p:spPr>
      </p:pic>
    </p:spTree>
    <p:extLst>
      <p:ext uri="{BB962C8B-B14F-4D97-AF65-F5344CB8AC3E}">
        <p14:creationId xmlns:p14="http://schemas.microsoft.com/office/powerpoint/2010/main" val="1874062951"/>
      </p:ext>
    </p:extLst>
  </p:cSld>
  <p:clrMap bg1="lt1" tx1="dk1" bg2="lt2" tx2="dk2" accent1="accent1" accent2="accent2" accent3="accent3" accent4="accent4" accent5="accent5" accent6="accent6" hlink="hlink" folHlink="folHlink"/>
  <p:sldLayoutIdLst>
    <p:sldLayoutId id="2147483725"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1188" y="2611689"/>
            <a:ext cx="6376924" cy="1634622"/>
          </a:xfrm>
          <a:prstGeom prst="rect">
            <a:avLst/>
          </a:prstGeom>
        </p:spPr>
      </p:pic>
    </p:spTree>
    <p:extLst>
      <p:ext uri="{BB962C8B-B14F-4D97-AF65-F5344CB8AC3E}">
        <p14:creationId xmlns:p14="http://schemas.microsoft.com/office/powerpoint/2010/main" val="1941603890"/>
      </p:ext>
    </p:extLst>
  </p:cSld>
  <p:clrMap bg1="lt1" tx1="dk1" bg2="lt2" tx2="dk2" accent1="accent1" accent2="accent2" accent3="accent3" accent4="accent4" accent5="accent5" accent6="accent6" hlink="hlink" folHlink="folHlink"/>
  <p:sldLayoutIdLst>
    <p:sldLayoutId id="2147483727"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91588" y="2562775"/>
            <a:ext cx="7596124" cy="1732450"/>
          </a:xfrm>
          <a:prstGeom prst="rect">
            <a:avLst/>
          </a:prstGeom>
        </p:spPr>
      </p:pic>
    </p:spTree>
    <p:extLst>
      <p:ext uri="{BB962C8B-B14F-4D97-AF65-F5344CB8AC3E}">
        <p14:creationId xmlns:p14="http://schemas.microsoft.com/office/powerpoint/2010/main" val="1988258551"/>
      </p:ext>
    </p:extLst>
  </p:cSld>
  <p:clrMap bg1="lt1" tx1="dk1" bg2="lt2" tx2="dk2" accent1="accent1" accent2="accent2" accent3="accent3" accent4="accent4" accent5="accent5" accent6="accent6" hlink="hlink" folHlink="folHlink"/>
  <p:sldLayoutIdLst>
    <p:sldLayoutId id="2147483731"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15972" y="2671062"/>
            <a:ext cx="7547356" cy="1503176"/>
          </a:xfrm>
          <a:prstGeom prst="rect">
            <a:avLst/>
          </a:prstGeom>
        </p:spPr>
      </p:pic>
    </p:spTree>
    <p:extLst>
      <p:ext uri="{BB962C8B-B14F-4D97-AF65-F5344CB8AC3E}">
        <p14:creationId xmlns:p14="http://schemas.microsoft.com/office/powerpoint/2010/main" val="1666634998"/>
      </p:ext>
    </p:extLst>
  </p:cSld>
  <p:clrMap bg1="lt1" tx1="dk1" bg2="lt2" tx2="dk2" accent1="accent1" accent2="accent2" accent3="accent3" accent4="accent4" accent5="accent5" accent6="accent6" hlink="hlink" folHlink="folHlink"/>
  <p:sldLayoutIdLst>
    <p:sldLayoutId id="2147483668"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72384" y="2673096"/>
            <a:ext cx="6047232" cy="1511808"/>
          </a:xfrm>
          <a:prstGeom prst="rect">
            <a:avLst/>
          </a:prstGeom>
        </p:spPr>
      </p:pic>
    </p:spTree>
    <p:extLst>
      <p:ext uri="{BB962C8B-B14F-4D97-AF65-F5344CB8AC3E}">
        <p14:creationId xmlns:p14="http://schemas.microsoft.com/office/powerpoint/2010/main" val="75988502"/>
      </p:ext>
    </p:extLst>
  </p:cSld>
  <p:clrMap bg1="lt1" tx1="dk1" bg2="lt2" tx2="dk2" accent1="accent1" accent2="accent2" accent3="accent3" accent4="accent4" accent5="accent5" accent6="accent6" hlink="hlink" folHlink="folHlink"/>
  <p:sldLayoutIdLst>
    <p:sldLayoutId id="2147483733"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1424" y="2617768"/>
            <a:ext cx="6169152" cy="1609764"/>
          </a:xfrm>
          <a:prstGeom prst="rect">
            <a:avLst/>
          </a:prstGeom>
        </p:spPr>
      </p:pic>
    </p:spTree>
    <p:extLst>
      <p:ext uri="{BB962C8B-B14F-4D97-AF65-F5344CB8AC3E}">
        <p14:creationId xmlns:p14="http://schemas.microsoft.com/office/powerpoint/2010/main" val="1152829194"/>
      </p:ext>
    </p:extLst>
  </p:cSld>
  <p:clrMap bg1="lt1" tx1="dk1" bg2="lt2" tx2="dk2" accent1="accent1" accent2="accent2" accent3="accent3" accent4="accent4" accent5="accent5" accent6="accent6" hlink="hlink" folHlink="folHlink"/>
  <p:sldLayoutIdLst>
    <p:sldLayoutId id="2147483735"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35808" y="2634558"/>
            <a:ext cx="6120384" cy="1576184"/>
          </a:xfrm>
          <a:prstGeom prst="rect">
            <a:avLst/>
          </a:prstGeom>
        </p:spPr>
      </p:pic>
    </p:spTree>
    <p:extLst>
      <p:ext uri="{BB962C8B-B14F-4D97-AF65-F5344CB8AC3E}">
        <p14:creationId xmlns:p14="http://schemas.microsoft.com/office/powerpoint/2010/main" val="1220222684"/>
      </p:ext>
    </p:extLst>
  </p:cSld>
  <p:clrMap bg1="lt1" tx1="dk1" bg2="lt2" tx2="dk2" accent1="accent1" accent2="accent2" accent3="accent3" accent4="accent4" accent5="accent5" accent6="accent6" hlink="hlink" folHlink="folHlink"/>
  <p:sldLayoutIdLst>
    <p:sldLayoutId id="2147483737"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59812" y="2543956"/>
            <a:ext cx="7059676" cy="1757388"/>
          </a:xfrm>
          <a:prstGeom prst="rect">
            <a:avLst/>
          </a:prstGeom>
        </p:spPr>
      </p:pic>
    </p:spTree>
    <p:extLst>
      <p:ext uri="{BB962C8B-B14F-4D97-AF65-F5344CB8AC3E}">
        <p14:creationId xmlns:p14="http://schemas.microsoft.com/office/powerpoint/2010/main" val="630304094"/>
      </p:ext>
    </p:extLst>
  </p:cSld>
  <p:clrMap bg1="lt1" tx1="dk1" bg2="lt2" tx2="dk2" accent1="accent1" accent2="accent2" accent3="accent3" accent4="accent4" accent5="accent5" accent6="accent6" hlink="hlink" folHlink="folHlink"/>
  <p:sldLayoutIdLst>
    <p:sldLayoutId id="2147483739"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85760"/>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658" r:id="rId3"/>
    <p:sldLayoutId id="2147483657" r:id="rId4"/>
    <p:sldLayoutId id="2147483694" r:id="rId5"/>
    <p:sldLayoutId id="2147483700" r:id="rId6"/>
    <p:sldLayoutId id="2147483692" r:id="rId7"/>
    <p:sldLayoutId id="2147483699"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907814"/>
      </p:ext>
    </p:extLst>
  </p:cSld>
  <p:clrMap bg1="lt1" tx1="dk1" bg2="lt2" tx2="dk2" accent1="accent1" accent2="accent2" accent3="accent3" accent4="accent4" accent5="accent5" accent6="accent6" hlink="hlink" folHlink="folHlink"/>
  <p:sldLayoutIdLst>
    <p:sldLayoutId id="2147483664" r:id="rId1"/>
    <p:sldLayoutId id="2147483697" r:id="rId2"/>
    <p:sldLayoutId id="2147483665" r:id="rId3"/>
    <p:sldLayoutId id="2147483666" r:id="rId4"/>
    <p:sldLayoutId id="2147483693" r:id="rId5"/>
    <p:sldLayoutId id="2147483701" r:id="rId6"/>
    <p:sldLayoutId id="2147483690"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161444"/>
      </p:ext>
    </p:extLst>
  </p:cSld>
  <p:clrMap bg1="lt1" tx1="dk1" bg2="lt2" tx2="dk2" accent1="accent1" accent2="accent2" accent3="accent3" accent4="accent4" accent5="accent5" accent6="accent6" hlink="hlink" folHlink="folHlink"/>
  <p:sldLayoutIdLst>
    <p:sldLayoutId id="2147483660" r:id="rId1"/>
    <p:sldLayoutId id="2147483698" r:id="rId2"/>
    <p:sldLayoutId id="2147483661" r:id="rId3"/>
    <p:sldLayoutId id="2147483662" r:id="rId4"/>
    <p:sldLayoutId id="2147483695" r:id="rId5"/>
    <p:sldLayoutId id="214748369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39458"/>
      </p:ext>
    </p:extLst>
  </p:cSld>
  <p:clrMap bg1="lt1" tx1="dk1" bg2="lt2" tx2="dk2" accent1="accent1" accent2="accent2" accent3="accent3" accent4="accent4" accent5="accent5" accent6="accent6" hlink="hlink" folHlink="folHlink"/>
  <p:sldLayoutIdLst>
    <p:sldLayoutId id="2147483688"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288" y="2807885"/>
            <a:ext cx="7583424" cy="1229530"/>
          </a:xfrm>
          <a:prstGeom prst="rect">
            <a:avLst/>
          </a:prstGeom>
        </p:spPr>
      </p:pic>
    </p:spTree>
    <p:extLst>
      <p:ext uri="{BB962C8B-B14F-4D97-AF65-F5344CB8AC3E}">
        <p14:creationId xmlns:p14="http://schemas.microsoft.com/office/powerpoint/2010/main" val="1385789576"/>
      </p:ext>
    </p:extLst>
  </p:cSld>
  <p:clrMap bg1="lt1" tx1="dk1" bg2="lt2" tx2="dk2" accent1="accent1" accent2="accent2" accent3="accent3" accent4="accent4" accent5="accent5" accent6="accent6" hlink="hlink" folHlink="folHlink"/>
  <p:sldLayoutIdLst>
    <p:sldLayoutId id="2147483670"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3056" y="2624778"/>
            <a:ext cx="7485888" cy="1603006"/>
          </a:xfrm>
          <a:prstGeom prst="rect">
            <a:avLst/>
          </a:prstGeom>
        </p:spPr>
      </p:pic>
    </p:spTree>
    <p:extLst>
      <p:ext uri="{BB962C8B-B14F-4D97-AF65-F5344CB8AC3E}">
        <p14:creationId xmlns:p14="http://schemas.microsoft.com/office/powerpoint/2010/main" val="2110781693"/>
      </p:ext>
    </p:extLst>
  </p:cSld>
  <p:clrMap bg1="lt1" tx1="dk1" bg2="lt2" tx2="dk2" accent1="accent1" accent2="accent2" accent3="accent3" accent4="accent4" accent5="accent5" accent6="accent6" hlink="hlink" folHlink="folHlink"/>
  <p:sldLayoutIdLst>
    <p:sldLayoutId id="2147483674"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0448" y="2780581"/>
            <a:ext cx="8071104" cy="1296838"/>
          </a:xfrm>
          <a:prstGeom prst="rect">
            <a:avLst/>
          </a:prstGeom>
        </p:spPr>
      </p:pic>
    </p:spTree>
    <p:extLst>
      <p:ext uri="{BB962C8B-B14F-4D97-AF65-F5344CB8AC3E}">
        <p14:creationId xmlns:p14="http://schemas.microsoft.com/office/powerpoint/2010/main" val="478121582"/>
      </p:ext>
    </p:extLst>
  </p:cSld>
  <p:clrMap bg1="lt1" tx1="dk1" bg2="lt2" tx2="dk2" accent1="accent1" accent2="accent2" accent3="accent3" accent4="accent4" accent5="accent5" accent6="accent6" hlink="hlink" folHlink="folHlink"/>
  <p:sldLayoutIdLst>
    <p:sldLayoutId id="2147483676"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69668" y="2584698"/>
            <a:ext cx="7839964" cy="1675904"/>
          </a:xfrm>
          <a:prstGeom prst="rect">
            <a:avLst/>
          </a:prstGeom>
        </p:spPr>
      </p:pic>
    </p:spTree>
    <p:extLst>
      <p:ext uri="{BB962C8B-B14F-4D97-AF65-F5344CB8AC3E}">
        <p14:creationId xmlns:p14="http://schemas.microsoft.com/office/powerpoint/2010/main" val="33305322"/>
      </p:ext>
    </p:extLst>
  </p:cSld>
  <p:clrMap bg1="lt1" tx1="dk1" bg2="lt2" tx2="dk2" accent1="accent1" accent2="accent2" accent3="accent3" accent4="accent4" accent5="accent5" accent6="accent6" hlink="hlink" folHlink="folHlink"/>
  <p:sldLayoutIdLst>
    <p:sldLayoutId id="2147483678"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2512" y="2671340"/>
            <a:ext cx="7046976" cy="1515320"/>
          </a:xfrm>
          <a:prstGeom prst="rect">
            <a:avLst/>
          </a:prstGeom>
        </p:spPr>
      </p:pic>
    </p:spTree>
    <p:extLst>
      <p:ext uri="{BB962C8B-B14F-4D97-AF65-F5344CB8AC3E}">
        <p14:creationId xmlns:p14="http://schemas.microsoft.com/office/powerpoint/2010/main" val="1203920840"/>
      </p:ext>
    </p:extLst>
  </p:cSld>
  <p:clrMap bg1="lt1" tx1="dk1" bg2="lt2" tx2="dk2" accent1="accent1" accent2="accent2" accent3="accent3" accent4="accent4" accent5="accent5" accent6="accent6" hlink="hlink" folHlink="folHlink"/>
  <p:sldLayoutIdLst>
    <p:sldLayoutId id="2147483680"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0736" y="2717127"/>
            <a:ext cx="6510528" cy="1423746"/>
          </a:xfrm>
          <a:prstGeom prst="rect">
            <a:avLst/>
          </a:prstGeom>
        </p:spPr>
      </p:pic>
    </p:spTree>
    <p:extLst>
      <p:ext uri="{BB962C8B-B14F-4D97-AF65-F5344CB8AC3E}">
        <p14:creationId xmlns:p14="http://schemas.microsoft.com/office/powerpoint/2010/main" val="441340202"/>
      </p:ext>
    </p:extLst>
  </p:cSld>
  <p:clrMap bg1="lt1" tx1="dk1" bg2="lt2" tx2="dk2" accent1="accent1" accent2="accent2" accent3="accent3" accent4="accent4" accent5="accent5" accent6="accent6" hlink="hlink" folHlink="folHlink"/>
  <p:sldLayoutIdLst>
    <p:sldLayoutId id="2147483682"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D6000D"/>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14144" y="2719686"/>
            <a:ext cx="8363712" cy="1395528"/>
          </a:xfrm>
          <a:prstGeom prst="rect">
            <a:avLst/>
          </a:prstGeom>
        </p:spPr>
      </p:pic>
    </p:spTree>
    <p:extLst>
      <p:ext uri="{BB962C8B-B14F-4D97-AF65-F5344CB8AC3E}">
        <p14:creationId xmlns:p14="http://schemas.microsoft.com/office/powerpoint/2010/main" val="1137803511"/>
      </p:ext>
    </p:extLst>
  </p:cSld>
  <p:clrMap bg1="lt1" tx1="dk1" bg2="lt2" tx2="dk2" accent1="accent1" accent2="accent2" accent3="accent3" accent4="accent4" accent5="accent5" accent6="accent6" hlink="hlink" folHlink="folHlink"/>
  <p:sldLayoutIdLst>
    <p:sldLayoutId id="2147483684" r:id="rId1"/>
  </p:sldLayoutIdLst>
  <p:transition spd="slow"/>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emf"/><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wmf"/><Relationship Id="rId1" Type="http://schemas.openxmlformats.org/officeDocument/2006/relationships/slideLayout" Target="../slideLayouts/slideLayout28.xml"/><Relationship Id="rId5" Type="http://schemas.openxmlformats.org/officeDocument/2006/relationships/hyperlink" Target="https://www.cloudflare.com/learning/dns/what-is-dns/" TargetMode="External"/><Relationship Id="rId4" Type="http://schemas.openxmlformats.org/officeDocument/2006/relationships/image" Target="../media/image50.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wmf"/><Relationship Id="rId1" Type="http://schemas.openxmlformats.org/officeDocument/2006/relationships/slideLayout" Target="../slideLayouts/slideLayout28.xml"/><Relationship Id="rId4" Type="http://schemas.openxmlformats.org/officeDocument/2006/relationships/image" Target="../media/image5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emf"/><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emf"/><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emf"/><Relationship Id="rId1" Type="http://schemas.openxmlformats.org/officeDocument/2006/relationships/slideLayout" Target="../slideLayouts/slideLayout28.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hyperlink" Target="https://www.securityweek.com/iran-linked-dns-hijacking-attacks-target-organizations-worldwide" TargetMode="Externa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53.wmf"/><Relationship Id="rId1" Type="http://schemas.openxmlformats.org/officeDocument/2006/relationships/slideLayout" Target="../slideLayouts/slideLayout28.xml"/><Relationship Id="rId4" Type="http://schemas.openxmlformats.org/officeDocument/2006/relationships/image" Target="../media/image42.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wmf"/><Relationship Id="rId1" Type="http://schemas.openxmlformats.org/officeDocument/2006/relationships/slideLayout" Target="../slideLayouts/slideLayout28.xml"/><Relationship Id="rId4" Type="http://schemas.openxmlformats.org/officeDocument/2006/relationships/image" Target="../media/image50.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wmf"/><Relationship Id="rId1" Type="http://schemas.openxmlformats.org/officeDocument/2006/relationships/slideLayout" Target="../slideLayouts/slideLayout28.xml"/><Relationship Id="rId6" Type="http://schemas.openxmlformats.org/officeDocument/2006/relationships/image" Target="../media/image33.emf"/><Relationship Id="rId5" Type="http://schemas.openxmlformats.org/officeDocument/2006/relationships/image" Target="../media/image32.emf"/><Relationship Id="rId10" Type="http://schemas.openxmlformats.org/officeDocument/2006/relationships/hyperlink" Target="https://www.zdnet.com/article/internet-experiment-goes-wrong-takes-down-a-bunch-of-linux-routers/" TargetMode="External"/><Relationship Id="rId4" Type="http://schemas.openxmlformats.org/officeDocument/2006/relationships/image" Target="../media/image31.wmf"/><Relationship Id="rId9" Type="http://schemas.openxmlformats.org/officeDocument/2006/relationships/image" Target="../media/image3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hyperlink" Target="https://goo.gl/forms/RPypsbngPzoxIy4Y2" TargetMode="Externa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hyperlink" Target="https://www.surveymonkey.co.uk/r/THMVMDS" TargetMode="Externa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6000D"/>
        </a:solidFill>
        <a:effectLst/>
      </p:bgPr>
    </p:bg>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Lookup Example </a:t>
            </a:r>
            <a:endParaRPr lang="en-GB" sz="3600" dirty="0"/>
          </a:p>
        </p:txBody>
      </p:sp>
      <p:sp>
        <p:nvSpPr>
          <p:cNvPr id="61" name="Text Placeholder 2"/>
          <p:cNvSpPr>
            <a:spLocks noGrp="1"/>
          </p:cNvSpPr>
          <p:nvPr>
            <p:ph type="body" sz="quarter" idx="13"/>
          </p:nvPr>
        </p:nvSpPr>
        <p:spPr>
          <a:xfrm>
            <a:off x="637065" y="4816477"/>
            <a:ext cx="10320920" cy="1424958"/>
          </a:xfrm>
        </p:spPr>
        <p:txBody>
          <a:bodyPr/>
          <a:lstStyle/>
          <a:p>
            <a:pPr marL="0" indent="0">
              <a:buNone/>
            </a:pPr>
            <a:r>
              <a:rPr lang="en-US" sz="2000" dirty="0"/>
              <a:t>DNS record types (partial list):</a:t>
            </a:r>
          </a:p>
          <a:p>
            <a:pPr marL="0" indent="0">
              <a:buNone/>
            </a:pPr>
            <a:r>
              <a:rPr lang="en-US" sz="2000" dirty="0"/>
              <a:t> 	</a:t>
            </a:r>
            <a:r>
              <a:rPr lang="en-US" sz="1800" dirty="0"/>
              <a:t>-  NS:	name server   (points to other </a:t>
            </a:r>
            <a:r>
              <a:rPr lang="en-US" sz="1800" dirty="0" smtClean="0"/>
              <a:t>server)</a:t>
            </a:r>
          </a:p>
          <a:p>
            <a:pPr marL="0" indent="0">
              <a:buNone/>
            </a:pPr>
            <a:r>
              <a:rPr lang="en-US" sz="1800" dirty="0" smtClean="0"/>
              <a:t>	-  A:	address record   (contains IP address)</a:t>
            </a:r>
          </a:p>
          <a:p>
            <a:pPr marL="0" indent="0">
              <a:buNone/>
            </a:pPr>
            <a:r>
              <a:rPr lang="en-US" sz="1800" dirty="0"/>
              <a:t>	</a:t>
            </a:r>
          </a:p>
        </p:txBody>
      </p:sp>
      <p:grpSp>
        <p:nvGrpSpPr>
          <p:cNvPr id="3" name="Group 2"/>
          <p:cNvGrpSpPr/>
          <p:nvPr/>
        </p:nvGrpSpPr>
        <p:grpSpPr>
          <a:xfrm>
            <a:off x="2416176" y="1676401"/>
            <a:ext cx="8023225" cy="3140075"/>
            <a:chOff x="2416176" y="1676401"/>
            <a:chExt cx="8023225" cy="3140075"/>
          </a:xfrm>
        </p:grpSpPr>
        <p:sp>
          <p:nvSpPr>
            <p:cNvPr id="4" name="Oval 3"/>
            <p:cNvSpPr>
              <a:spLocks noChangeArrowheads="1"/>
            </p:cNvSpPr>
            <p:nvPr/>
          </p:nvSpPr>
          <p:spPr bwMode="auto">
            <a:xfrm>
              <a:off x="2416176" y="2511425"/>
              <a:ext cx="835025" cy="681038"/>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 name="Text Box 4"/>
            <p:cNvSpPr txBox="1">
              <a:spLocks noChangeArrowheads="1"/>
            </p:cNvSpPr>
            <p:nvPr/>
          </p:nvSpPr>
          <p:spPr bwMode="auto">
            <a:xfrm>
              <a:off x="2423059" y="3440083"/>
              <a:ext cx="841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Arial" charset="0"/>
                </a:rPr>
                <a:t>Client</a:t>
              </a:r>
            </a:p>
          </p:txBody>
        </p:sp>
        <p:sp>
          <p:nvSpPr>
            <p:cNvPr id="6" name="Rectangle 5"/>
            <p:cNvSpPr>
              <a:spLocks noChangeArrowheads="1"/>
            </p:cNvSpPr>
            <p:nvPr/>
          </p:nvSpPr>
          <p:spPr bwMode="auto">
            <a:xfrm>
              <a:off x="4286251" y="2570164"/>
              <a:ext cx="798513" cy="693737"/>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7" name="Text Box 6"/>
            <p:cNvSpPr txBox="1">
              <a:spLocks noChangeArrowheads="1"/>
            </p:cNvSpPr>
            <p:nvPr/>
          </p:nvSpPr>
          <p:spPr bwMode="auto">
            <a:xfrm>
              <a:off x="3771901" y="3292476"/>
              <a:ext cx="16367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r>
                <a:rPr lang="en-US">
                  <a:latin typeface="Arial" charset="0"/>
                </a:rPr>
                <a:t>Local DNS resolver</a:t>
              </a:r>
            </a:p>
          </p:txBody>
        </p:sp>
        <p:sp>
          <p:nvSpPr>
            <p:cNvPr id="8" name="Rectangle 7"/>
            <p:cNvSpPr>
              <a:spLocks noChangeArrowheads="1"/>
            </p:cNvSpPr>
            <p:nvPr/>
          </p:nvSpPr>
          <p:spPr bwMode="auto">
            <a:xfrm>
              <a:off x="7588251" y="1711325"/>
              <a:ext cx="798513" cy="69373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9" name="Text Box 8"/>
            <p:cNvSpPr txBox="1">
              <a:spLocks noChangeArrowheads="1"/>
            </p:cNvSpPr>
            <p:nvPr/>
          </p:nvSpPr>
          <p:spPr bwMode="auto">
            <a:xfrm>
              <a:off x="8478838" y="1676401"/>
              <a:ext cx="14970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Arial" charset="0"/>
                </a:rPr>
                <a:t>root &amp; edu </a:t>
              </a:r>
            </a:p>
            <a:p>
              <a:pPr algn="ctr"/>
              <a:r>
                <a:rPr lang="en-US">
                  <a:latin typeface="Arial" charset="0"/>
                </a:rPr>
                <a:t>DNS server</a:t>
              </a:r>
            </a:p>
          </p:txBody>
        </p:sp>
        <p:sp>
          <p:nvSpPr>
            <p:cNvPr id="10" name="Rectangle 9"/>
            <p:cNvSpPr>
              <a:spLocks noChangeArrowheads="1"/>
            </p:cNvSpPr>
            <p:nvPr/>
          </p:nvSpPr>
          <p:spPr bwMode="auto">
            <a:xfrm>
              <a:off x="7623176" y="2933700"/>
              <a:ext cx="798513" cy="69373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1" name="Text Box 10"/>
            <p:cNvSpPr txBox="1">
              <a:spLocks noChangeArrowheads="1"/>
            </p:cNvSpPr>
            <p:nvPr/>
          </p:nvSpPr>
          <p:spPr bwMode="auto">
            <a:xfrm>
              <a:off x="8455025" y="2994026"/>
              <a:ext cx="1665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Arial" charset="0"/>
                </a:rPr>
                <a:t>stanford.edu </a:t>
              </a:r>
            </a:p>
            <a:p>
              <a:pPr algn="ctr"/>
              <a:r>
                <a:rPr lang="en-US">
                  <a:latin typeface="Arial" charset="0"/>
                </a:rPr>
                <a:t>DNS server</a:t>
              </a:r>
            </a:p>
          </p:txBody>
        </p:sp>
        <p:sp>
          <p:nvSpPr>
            <p:cNvPr id="12" name="Rectangle 11"/>
            <p:cNvSpPr>
              <a:spLocks noChangeArrowheads="1"/>
            </p:cNvSpPr>
            <p:nvPr/>
          </p:nvSpPr>
          <p:spPr bwMode="auto">
            <a:xfrm>
              <a:off x="7658101" y="4108450"/>
              <a:ext cx="798513" cy="69373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3" name="Line 12"/>
            <p:cNvSpPr>
              <a:spLocks noChangeShapeType="1"/>
            </p:cNvSpPr>
            <p:nvPr/>
          </p:nvSpPr>
          <p:spPr bwMode="auto">
            <a:xfrm>
              <a:off x="3227388" y="2852738"/>
              <a:ext cx="105886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13"/>
            <p:cNvSpPr txBox="1">
              <a:spLocks noChangeArrowheads="1"/>
            </p:cNvSpPr>
            <p:nvPr/>
          </p:nvSpPr>
          <p:spPr bwMode="auto">
            <a:xfrm>
              <a:off x="2711451" y="2154238"/>
              <a:ext cx="207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dirty="0">
                  <a:latin typeface="Arial" charset="0"/>
                </a:rPr>
                <a:t>www.cs.stanford.edu</a:t>
              </a:r>
            </a:p>
          </p:txBody>
        </p:sp>
        <p:sp>
          <p:nvSpPr>
            <p:cNvPr id="15" name="Line 14"/>
            <p:cNvSpPr>
              <a:spLocks noChangeShapeType="1"/>
            </p:cNvSpPr>
            <p:nvPr/>
          </p:nvSpPr>
          <p:spPr bwMode="auto">
            <a:xfrm flipV="1">
              <a:off x="5097464" y="1970088"/>
              <a:ext cx="2505075" cy="8937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5"/>
            <p:cNvSpPr>
              <a:spLocks noChangeShapeType="1"/>
            </p:cNvSpPr>
            <p:nvPr/>
          </p:nvSpPr>
          <p:spPr bwMode="auto">
            <a:xfrm flipH="1">
              <a:off x="5073651" y="2087563"/>
              <a:ext cx="2505075" cy="8826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Text Box 16"/>
            <p:cNvSpPr txBox="1">
              <a:spLocks noChangeArrowheads="1"/>
            </p:cNvSpPr>
            <p:nvPr/>
          </p:nvSpPr>
          <p:spPr bwMode="auto">
            <a:xfrm rot="-1103643">
              <a:off x="5657851" y="2516188"/>
              <a:ext cx="1654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Arial" charset="0"/>
                </a:rPr>
                <a:t>NS stanford.edu</a:t>
              </a:r>
            </a:p>
          </p:txBody>
        </p:sp>
        <p:sp>
          <p:nvSpPr>
            <p:cNvPr id="18" name="Text Box 17"/>
            <p:cNvSpPr txBox="1">
              <a:spLocks noChangeArrowheads="1"/>
            </p:cNvSpPr>
            <p:nvPr/>
          </p:nvSpPr>
          <p:spPr bwMode="auto">
            <a:xfrm rot="-1103643">
              <a:off x="5241926" y="2093913"/>
              <a:ext cx="207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Arial" charset="0"/>
                </a:rPr>
                <a:t>www.cs.stanford.edu</a:t>
              </a:r>
            </a:p>
          </p:txBody>
        </p:sp>
        <p:sp>
          <p:nvSpPr>
            <p:cNvPr id="19" name="Line 18"/>
            <p:cNvSpPr>
              <a:spLocks noChangeShapeType="1"/>
            </p:cNvSpPr>
            <p:nvPr/>
          </p:nvSpPr>
          <p:spPr bwMode="auto">
            <a:xfrm>
              <a:off x="5132389" y="3063875"/>
              <a:ext cx="2505075" cy="165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9"/>
            <p:cNvSpPr>
              <a:spLocks noChangeShapeType="1"/>
            </p:cNvSpPr>
            <p:nvPr/>
          </p:nvSpPr>
          <p:spPr bwMode="auto">
            <a:xfrm flipH="1" flipV="1">
              <a:off x="5097463" y="3181350"/>
              <a:ext cx="25400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 Box 20"/>
            <p:cNvSpPr txBox="1">
              <a:spLocks noChangeArrowheads="1"/>
            </p:cNvSpPr>
            <p:nvPr/>
          </p:nvSpPr>
          <p:spPr bwMode="auto">
            <a:xfrm rot="297327">
              <a:off x="5713414" y="3341688"/>
              <a:ext cx="1914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Arial" charset="0"/>
                </a:rPr>
                <a:t>NS cs.stanford.edu</a:t>
              </a:r>
            </a:p>
          </p:txBody>
        </p:sp>
        <p:sp>
          <p:nvSpPr>
            <p:cNvPr id="22" name="Line 21"/>
            <p:cNvSpPr>
              <a:spLocks noChangeShapeType="1"/>
            </p:cNvSpPr>
            <p:nvPr/>
          </p:nvSpPr>
          <p:spPr bwMode="auto">
            <a:xfrm>
              <a:off x="5156200" y="3181351"/>
              <a:ext cx="2540000" cy="12811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2"/>
            <p:cNvSpPr>
              <a:spLocks noChangeShapeType="1"/>
            </p:cNvSpPr>
            <p:nvPr/>
          </p:nvSpPr>
          <p:spPr bwMode="auto">
            <a:xfrm flipH="1" flipV="1">
              <a:off x="5086351" y="3263901"/>
              <a:ext cx="2551113" cy="12938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23"/>
            <p:cNvSpPr txBox="1">
              <a:spLocks noChangeArrowheads="1"/>
            </p:cNvSpPr>
            <p:nvPr/>
          </p:nvSpPr>
          <p:spPr bwMode="auto">
            <a:xfrm rot="1670163">
              <a:off x="5788026" y="4081464"/>
              <a:ext cx="15351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Arial" charset="0"/>
                </a:rPr>
                <a:t>A www=IPaddr</a:t>
              </a:r>
            </a:p>
          </p:txBody>
        </p:sp>
        <p:sp>
          <p:nvSpPr>
            <p:cNvPr id="25" name="Text Box 24"/>
            <p:cNvSpPr txBox="1">
              <a:spLocks noChangeArrowheads="1"/>
            </p:cNvSpPr>
            <p:nvPr/>
          </p:nvSpPr>
          <p:spPr bwMode="auto">
            <a:xfrm>
              <a:off x="8520114" y="4114801"/>
              <a:ext cx="19192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Arial" charset="0"/>
                </a:rPr>
                <a:t>cs.stanford.edu</a:t>
              </a:r>
            </a:p>
            <a:p>
              <a:pPr algn="ctr"/>
              <a:r>
                <a:rPr lang="en-US">
                  <a:latin typeface="Arial" charset="0"/>
                </a:rPr>
                <a:t>DNS server</a:t>
              </a:r>
            </a:p>
          </p:txBody>
        </p:sp>
      </p:grpSp>
    </p:spTree>
    <p:extLst>
      <p:ext uri="{BB962C8B-B14F-4D97-AF65-F5344CB8AC3E}">
        <p14:creationId xmlns:p14="http://schemas.microsoft.com/office/powerpoint/2010/main" val="20733950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Recursive vs. Iterative Query</a:t>
            </a:r>
            <a:endParaRPr lang="en-GB" sz="3600" dirty="0"/>
          </a:p>
        </p:txBody>
      </p:sp>
      <p:pic>
        <p:nvPicPr>
          <p:cNvPr id="26" name="Picture 25"/>
          <p:cNvPicPr>
            <a:picLocks noChangeAspect="1"/>
          </p:cNvPicPr>
          <p:nvPr/>
        </p:nvPicPr>
        <p:blipFill>
          <a:blip r:embed="rId2"/>
          <a:stretch>
            <a:fillRect/>
          </a:stretch>
        </p:blipFill>
        <p:spPr>
          <a:xfrm>
            <a:off x="717894" y="2329682"/>
            <a:ext cx="5421144" cy="2718568"/>
          </a:xfrm>
          <a:prstGeom prst="rect">
            <a:avLst/>
          </a:prstGeom>
        </p:spPr>
      </p:pic>
      <p:pic>
        <p:nvPicPr>
          <p:cNvPr id="27" name="Picture 26"/>
          <p:cNvPicPr>
            <a:picLocks noChangeAspect="1"/>
          </p:cNvPicPr>
          <p:nvPr/>
        </p:nvPicPr>
        <p:blipFill>
          <a:blip r:embed="rId3"/>
          <a:stretch>
            <a:fillRect/>
          </a:stretch>
        </p:blipFill>
        <p:spPr>
          <a:xfrm>
            <a:off x="6577564" y="2475287"/>
            <a:ext cx="5118529" cy="2518512"/>
          </a:xfrm>
          <a:prstGeom prst="rect">
            <a:avLst/>
          </a:prstGeom>
        </p:spPr>
      </p:pic>
    </p:spTree>
    <p:extLst>
      <p:ext uri="{BB962C8B-B14F-4D97-AF65-F5344CB8AC3E}">
        <p14:creationId xmlns:p14="http://schemas.microsoft.com/office/powerpoint/2010/main" val="3465262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733679"/>
          </a:xfrm>
        </p:spPr>
        <p:txBody>
          <a:bodyPr/>
          <a:lstStyle/>
          <a:p>
            <a:r>
              <a:rPr lang="en-GB" sz="3600" dirty="0" smtClean="0"/>
              <a:t>Recursive and iterative queries</a:t>
            </a:r>
            <a:endParaRPr lang="en-GB" sz="3600" dirty="0"/>
          </a:p>
        </p:txBody>
      </p:sp>
      <p:pic>
        <p:nvPicPr>
          <p:cNvPr id="11" name="Picture 3" descr="Picture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8377" y="4865496"/>
            <a:ext cx="97631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6189" y="3568510"/>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2402" y="1741297"/>
            <a:ext cx="5127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9677" y="2779522"/>
            <a:ext cx="5111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7164" y="3882835"/>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descr="Picture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95576" y="4268596"/>
            <a:ext cx="9779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9"/>
          <p:cNvSpPr>
            <a:spLocks noChangeShapeType="1"/>
          </p:cNvSpPr>
          <p:nvPr/>
        </p:nvSpPr>
        <p:spPr bwMode="auto">
          <a:xfrm flipV="1">
            <a:off x="5895001" y="4278122"/>
            <a:ext cx="725488" cy="70802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8" name="Line 10"/>
          <p:cNvSpPr>
            <a:spLocks noChangeShapeType="1"/>
          </p:cNvSpPr>
          <p:nvPr/>
        </p:nvSpPr>
        <p:spPr bwMode="auto">
          <a:xfrm flipV="1">
            <a:off x="5699739" y="4136835"/>
            <a:ext cx="723900" cy="708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9" name="Line 11"/>
          <p:cNvSpPr>
            <a:spLocks noChangeShapeType="1"/>
          </p:cNvSpPr>
          <p:nvPr/>
        </p:nvSpPr>
        <p:spPr bwMode="auto">
          <a:xfrm flipV="1">
            <a:off x="7049115" y="2450909"/>
            <a:ext cx="1074737" cy="117316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0" name="Line 12"/>
          <p:cNvSpPr>
            <a:spLocks noChangeShapeType="1"/>
          </p:cNvSpPr>
          <p:nvPr/>
        </p:nvSpPr>
        <p:spPr bwMode="auto">
          <a:xfrm flipV="1">
            <a:off x="7074515" y="3285935"/>
            <a:ext cx="1863725" cy="5746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 name="Line 13"/>
          <p:cNvSpPr>
            <a:spLocks noChangeShapeType="1"/>
          </p:cNvSpPr>
          <p:nvPr/>
        </p:nvSpPr>
        <p:spPr bwMode="auto">
          <a:xfrm>
            <a:off x="7079277" y="4093971"/>
            <a:ext cx="2098675" cy="160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2" name="Line 14"/>
          <p:cNvSpPr>
            <a:spLocks noChangeShapeType="1"/>
          </p:cNvSpPr>
          <p:nvPr/>
        </p:nvSpPr>
        <p:spPr bwMode="auto">
          <a:xfrm>
            <a:off x="7079277" y="4209860"/>
            <a:ext cx="2098675" cy="16033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 name="Text Box 15"/>
          <p:cNvSpPr txBox="1">
            <a:spLocks noChangeArrowheads="1"/>
          </p:cNvSpPr>
          <p:nvPr/>
        </p:nvSpPr>
        <p:spPr bwMode="auto">
          <a:xfrm>
            <a:off x="5758477" y="4228909"/>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1</a:t>
            </a:r>
          </a:p>
        </p:txBody>
      </p:sp>
      <p:sp>
        <p:nvSpPr>
          <p:cNvPr id="24" name="Text Box 16"/>
          <p:cNvSpPr txBox="1">
            <a:spLocks noChangeArrowheads="1"/>
          </p:cNvSpPr>
          <p:nvPr/>
        </p:nvSpPr>
        <p:spPr bwMode="auto">
          <a:xfrm>
            <a:off x="7011015" y="2919221"/>
            <a:ext cx="295275"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2</a:t>
            </a:r>
          </a:p>
        </p:txBody>
      </p:sp>
      <p:sp>
        <p:nvSpPr>
          <p:cNvPr id="25" name="Text Box 17"/>
          <p:cNvSpPr txBox="1">
            <a:spLocks noChangeArrowheads="1"/>
          </p:cNvSpPr>
          <p:nvPr/>
        </p:nvSpPr>
        <p:spPr bwMode="auto">
          <a:xfrm>
            <a:off x="7671414" y="2808096"/>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3</a:t>
            </a:r>
          </a:p>
        </p:txBody>
      </p:sp>
      <p:sp>
        <p:nvSpPr>
          <p:cNvPr id="26" name="Text Box 18"/>
          <p:cNvSpPr txBox="1">
            <a:spLocks noChangeArrowheads="1"/>
          </p:cNvSpPr>
          <p:nvPr/>
        </p:nvSpPr>
        <p:spPr bwMode="auto">
          <a:xfrm>
            <a:off x="8019077" y="3246246"/>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4</a:t>
            </a:r>
          </a:p>
        </p:txBody>
      </p:sp>
      <p:sp>
        <p:nvSpPr>
          <p:cNvPr id="27" name="Text Box 19"/>
          <p:cNvSpPr txBox="1">
            <a:spLocks noChangeArrowheads="1"/>
          </p:cNvSpPr>
          <p:nvPr/>
        </p:nvSpPr>
        <p:spPr bwMode="auto">
          <a:xfrm>
            <a:off x="8269902" y="3509771"/>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5</a:t>
            </a:r>
          </a:p>
        </p:txBody>
      </p:sp>
      <p:sp>
        <p:nvSpPr>
          <p:cNvPr id="28" name="Text Box 20"/>
          <p:cNvSpPr txBox="1">
            <a:spLocks noChangeArrowheads="1"/>
          </p:cNvSpPr>
          <p:nvPr/>
        </p:nvSpPr>
        <p:spPr bwMode="auto">
          <a:xfrm>
            <a:off x="8258789" y="3927284"/>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6</a:t>
            </a:r>
          </a:p>
        </p:txBody>
      </p:sp>
      <p:sp>
        <p:nvSpPr>
          <p:cNvPr id="29" name="Text Box 21"/>
          <p:cNvSpPr txBox="1">
            <a:spLocks noChangeArrowheads="1"/>
          </p:cNvSpPr>
          <p:nvPr/>
        </p:nvSpPr>
        <p:spPr bwMode="auto">
          <a:xfrm>
            <a:off x="8095277" y="4284471"/>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7</a:t>
            </a:r>
          </a:p>
        </p:txBody>
      </p:sp>
      <p:sp>
        <p:nvSpPr>
          <p:cNvPr id="30" name="Text Box 22"/>
          <p:cNvSpPr txBox="1">
            <a:spLocks noChangeArrowheads="1"/>
          </p:cNvSpPr>
          <p:nvPr/>
        </p:nvSpPr>
        <p:spPr bwMode="auto">
          <a:xfrm>
            <a:off x="6282352" y="4562284"/>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8</a:t>
            </a:r>
          </a:p>
        </p:txBody>
      </p:sp>
      <p:sp>
        <p:nvSpPr>
          <p:cNvPr id="32" name="Text Box 24"/>
          <p:cNvSpPr txBox="1">
            <a:spLocks noChangeArrowheads="1"/>
          </p:cNvSpPr>
          <p:nvPr/>
        </p:nvSpPr>
        <p:spPr bwMode="auto">
          <a:xfrm>
            <a:off x="5066706" y="3346260"/>
            <a:ext cx="1799467" cy="276999"/>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dirty="0"/>
              <a:t>local (caching) DNS </a:t>
            </a:r>
            <a:r>
              <a:rPr lang="en-US" sz="1200" dirty="0" smtClean="0"/>
              <a:t>server</a:t>
            </a:r>
            <a:endParaRPr lang="en-US" sz="1200" dirty="0"/>
          </a:p>
        </p:txBody>
      </p:sp>
      <p:sp>
        <p:nvSpPr>
          <p:cNvPr id="33" name="Text Box 25"/>
          <p:cNvSpPr txBox="1">
            <a:spLocks noChangeArrowheads="1"/>
          </p:cNvSpPr>
          <p:nvPr/>
        </p:nvSpPr>
        <p:spPr bwMode="auto">
          <a:xfrm>
            <a:off x="8516952" y="2022285"/>
            <a:ext cx="1174360" cy="276999"/>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t>root DNS server</a:t>
            </a:r>
          </a:p>
        </p:txBody>
      </p:sp>
      <p:sp>
        <p:nvSpPr>
          <p:cNvPr id="34" name="Text Box 26"/>
          <p:cNvSpPr txBox="1">
            <a:spLocks noChangeArrowheads="1"/>
          </p:cNvSpPr>
          <p:nvPr/>
        </p:nvSpPr>
        <p:spPr bwMode="auto">
          <a:xfrm>
            <a:off x="9434703" y="2655697"/>
            <a:ext cx="1210523" cy="461665"/>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dirty="0" err="1"/>
              <a:t>Auth</a:t>
            </a:r>
            <a:r>
              <a:rPr lang="en-US" sz="1200" dirty="0"/>
              <a:t> DNS server</a:t>
            </a:r>
          </a:p>
          <a:p>
            <a:pPr algn="ctr">
              <a:defRPr/>
            </a:pPr>
            <a:r>
              <a:rPr lang="en-US" sz="1200" dirty="0"/>
              <a:t>(TLD: </a:t>
            </a:r>
            <a:r>
              <a:rPr lang="en-US" sz="1200" dirty="0" smtClean="0"/>
              <a:t>a.iana.net</a:t>
            </a:r>
            <a:r>
              <a:rPr lang="en-US" sz="1200" dirty="0"/>
              <a:t>)</a:t>
            </a:r>
          </a:p>
        </p:txBody>
      </p:sp>
      <p:sp>
        <p:nvSpPr>
          <p:cNvPr id="35" name="Text Box 27"/>
          <p:cNvSpPr txBox="1">
            <a:spLocks noChangeArrowheads="1"/>
          </p:cNvSpPr>
          <p:nvPr/>
        </p:nvSpPr>
        <p:spPr bwMode="auto">
          <a:xfrm>
            <a:off x="9759137" y="3565335"/>
            <a:ext cx="1404616" cy="461665"/>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dirty="0" err="1"/>
              <a:t>Auth</a:t>
            </a:r>
            <a:r>
              <a:rPr lang="en-US" sz="1200" dirty="0"/>
              <a:t> DNS server</a:t>
            </a:r>
          </a:p>
          <a:p>
            <a:pPr algn="ctr">
              <a:defRPr/>
            </a:pPr>
            <a:r>
              <a:rPr lang="en-US" sz="1200" dirty="0"/>
              <a:t>(TUI: </a:t>
            </a:r>
            <a:r>
              <a:rPr lang="en-US" sz="1200" dirty="0" smtClean="0"/>
              <a:t>example.com)</a:t>
            </a:r>
            <a:endParaRPr lang="en-US" sz="1200" dirty="0"/>
          </a:p>
        </p:txBody>
      </p:sp>
      <p:sp>
        <p:nvSpPr>
          <p:cNvPr id="36" name="Text Box 28"/>
          <p:cNvSpPr txBox="1">
            <a:spLocks noChangeArrowheads="1"/>
          </p:cNvSpPr>
          <p:nvPr/>
        </p:nvSpPr>
        <p:spPr bwMode="auto">
          <a:xfrm>
            <a:off x="10278517" y="5000435"/>
            <a:ext cx="1021498" cy="276999"/>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dirty="0" smtClean="0"/>
              <a:t>example.com</a:t>
            </a:r>
            <a:endParaRPr lang="en-US" sz="1200" dirty="0"/>
          </a:p>
        </p:txBody>
      </p:sp>
      <p:sp>
        <p:nvSpPr>
          <p:cNvPr id="37" name="Line 30"/>
          <p:cNvSpPr>
            <a:spLocks noChangeShapeType="1"/>
          </p:cNvSpPr>
          <p:nvPr/>
        </p:nvSpPr>
        <p:spPr bwMode="auto">
          <a:xfrm flipV="1">
            <a:off x="6896715" y="2398522"/>
            <a:ext cx="1074737" cy="11731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38" name="Line 31"/>
          <p:cNvSpPr>
            <a:spLocks noChangeShapeType="1"/>
          </p:cNvSpPr>
          <p:nvPr/>
        </p:nvSpPr>
        <p:spPr bwMode="auto">
          <a:xfrm flipV="1">
            <a:off x="7080865" y="3395472"/>
            <a:ext cx="1863725" cy="57467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39" name="Text Box 32"/>
          <p:cNvSpPr txBox="1">
            <a:spLocks noChangeArrowheads="1"/>
          </p:cNvSpPr>
          <p:nvPr/>
        </p:nvSpPr>
        <p:spPr bwMode="auto">
          <a:xfrm>
            <a:off x="7868264" y="2600135"/>
            <a:ext cx="715962" cy="27463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i="1">
                <a:solidFill>
                  <a:srgbClr val="FF3300"/>
                </a:solidFill>
              </a:rPr>
              <a:t>iterative</a:t>
            </a:r>
          </a:p>
        </p:txBody>
      </p:sp>
      <p:sp>
        <p:nvSpPr>
          <p:cNvPr id="40" name="Text Box 33"/>
          <p:cNvSpPr txBox="1">
            <a:spLocks noChangeArrowheads="1"/>
          </p:cNvSpPr>
          <p:nvPr/>
        </p:nvSpPr>
        <p:spPr bwMode="auto">
          <a:xfrm>
            <a:off x="5489608" y="4001897"/>
            <a:ext cx="744113" cy="276999"/>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i="1">
                <a:solidFill>
                  <a:srgbClr val="FF3300"/>
                </a:solidFill>
              </a:rPr>
              <a:t>recursive</a:t>
            </a:r>
          </a:p>
        </p:txBody>
      </p:sp>
      <p:sp>
        <p:nvSpPr>
          <p:cNvPr id="41" name="Text Box 34"/>
          <p:cNvSpPr txBox="1">
            <a:spLocks noChangeArrowheads="1"/>
          </p:cNvSpPr>
          <p:nvPr/>
        </p:nvSpPr>
        <p:spPr bwMode="auto">
          <a:xfrm>
            <a:off x="8500089" y="4389246"/>
            <a:ext cx="715962" cy="27463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i="1">
                <a:solidFill>
                  <a:srgbClr val="FF3300"/>
                </a:solidFill>
              </a:rPr>
              <a:t>iterative</a:t>
            </a:r>
          </a:p>
        </p:txBody>
      </p:sp>
      <p:sp>
        <p:nvSpPr>
          <p:cNvPr id="42" name="Text Box 35"/>
          <p:cNvSpPr txBox="1">
            <a:spLocks noChangeArrowheads="1"/>
          </p:cNvSpPr>
          <p:nvPr/>
        </p:nvSpPr>
        <p:spPr bwMode="auto">
          <a:xfrm>
            <a:off x="8535014" y="3533585"/>
            <a:ext cx="715962" cy="27463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i="1">
                <a:solidFill>
                  <a:srgbClr val="FF3300"/>
                </a:solidFill>
              </a:rPr>
              <a:t>iterative</a:t>
            </a:r>
          </a:p>
        </p:txBody>
      </p:sp>
      <p:pic>
        <p:nvPicPr>
          <p:cNvPr id="3" name="Picture 2"/>
          <p:cNvPicPr>
            <a:picLocks noChangeAspect="1"/>
          </p:cNvPicPr>
          <p:nvPr/>
        </p:nvPicPr>
        <p:blipFill>
          <a:blip r:embed="rId4"/>
          <a:stretch>
            <a:fillRect/>
          </a:stretch>
        </p:blipFill>
        <p:spPr>
          <a:xfrm>
            <a:off x="777106" y="1738090"/>
            <a:ext cx="3635844" cy="3498547"/>
          </a:xfrm>
          <a:prstGeom prst="rect">
            <a:avLst/>
          </a:prstGeom>
        </p:spPr>
      </p:pic>
      <p:sp>
        <p:nvSpPr>
          <p:cNvPr id="4" name="Rectangle 3"/>
          <p:cNvSpPr/>
          <p:nvPr/>
        </p:nvSpPr>
        <p:spPr>
          <a:xfrm>
            <a:off x="1024021" y="1259382"/>
            <a:ext cx="3142014" cy="355482"/>
          </a:xfrm>
          <a:prstGeom prst="rect">
            <a:avLst/>
          </a:prstGeom>
        </p:spPr>
        <p:txBody>
          <a:bodyPr wrap="none">
            <a:spAutoFit/>
          </a:bodyPr>
          <a:lstStyle/>
          <a:p>
            <a:pPr marL="0" indent="0">
              <a:lnSpc>
                <a:spcPct val="95000"/>
              </a:lnSpc>
              <a:buNone/>
            </a:pPr>
            <a:r>
              <a:rPr lang="en-US" dirty="0"/>
              <a:t>Query: "www.example.com A?"</a:t>
            </a:r>
          </a:p>
        </p:txBody>
      </p:sp>
      <p:sp>
        <p:nvSpPr>
          <p:cNvPr id="44" name="Rectangle 43"/>
          <p:cNvSpPr>
            <a:spLocks noChangeArrowheads="1"/>
          </p:cNvSpPr>
          <p:nvPr/>
        </p:nvSpPr>
        <p:spPr bwMode="auto">
          <a:xfrm>
            <a:off x="791526" y="5704771"/>
            <a:ext cx="5888272" cy="584801"/>
          </a:xfrm>
          <a:prstGeom prst="rect">
            <a:avLst/>
          </a:prstGeom>
          <a:solidFill>
            <a:srgbClr val="FFCC00"/>
          </a:solidFill>
          <a:ln>
            <a:noFill/>
          </a:ln>
          <a:effectLst>
            <a:outerShdw blurRad="63500" dist="107763" dir="2700000" algn="ctr" rotWithShape="0">
              <a:srgbClr val="000000">
                <a:alpha val="74998"/>
              </a:srgbClr>
            </a:outerShdw>
          </a:effectLst>
          <a:extLst/>
        </p:spPr>
        <p:txBody>
          <a:bodyPr wrap="none" anchor="ctr"/>
          <a:lstStyle/>
          <a:p>
            <a:pPr marL="0" indent="0" algn="ctr">
              <a:lnSpc>
                <a:spcPct val="95000"/>
              </a:lnSpc>
              <a:buNone/>
            </a:pPr>
            <a:r>
              <a:rPr lang="en-US" dirty="0"/>
              <a:t>Local recursive resolver caches these for TTL specified by RR</a:t>
            </a:r>
          </a:p>
        </p:txBody>
      </p:sp>
    </p:spTree>
    <p:extLst>
      <p:ext uri="{BB962C8B-B14F-4D97-AF65-F5344CB8AC3E}">
        <p14:creationId xmlns:p14="http://schemas.microsoft.com/office/powerpoint/2010/main" val="32226460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Resource Records </a:t>
            </a:r>
            <a:endParaRPr lang="en-GB" sz="3600" dirty="0"/>
          </a:p>
        </p:txBody>
      </p:sp>
      <p:sp>
        <p:nvSpPr>
          <p:cNvPr id="61" name="Text Placeholder 2"/>
          <p:cNvSpPr>
            <a:spLocks noGrp="1"/>
          </p:cNvSpPr>
          <p:nvPr>
            <p:ph type="body" sz="quarter" idx="13"/>
          </p:nvPr>
        </p:nvSpPr>
        <p:spPr>
          <a:xfrm>
            <a:off x="666628" y="1463117"/>
            <a:ext cx="10320920" cy="4955156"/>
          </a:xfrm>
        </p:spPr>
        <p:txBody>
          <a:bodyPr/>
          <a:lstStyle/>
          <a:p>
            <a:pPr marL="0" indent="0">
              <a:buNone/>
              <a:defRPr/>
            </a:pPr>
            <a:r>
              <a:rPr lang="en-US" sz="2400" dirty="0"/>
              <a:t>Atomic entries in DNS are called </a:t>
            </a:r>
            <a:r>
              <a:rPr lang="ja-JP" altLang="en-US" sz="2400" dirty="0"/>
              <a:t>“</a:t>
            </a:r>
            <a:r>
              <a:rPr lang="en-US" sz="2400" dirty="0"/>
              <a:t>Resource Records</a:t>
            </a:r>
            <a:r>
              <a:rPr lang="ja-JP" altLang="en-US" sz="2400" dirty="0"/>
              <a:t>”</a:t>
            </a:r>
            <a:r>
              <a:rPr lang="en-US" sz="2400" dirty="0"/>
              <a:t> (RR)</a:t>
            </a:r>
          </a:p>
          <a:p>
            <a:pPr marL="0" indent="0">
              <a:buNone/>
              <a:defRPr/>
            </a:pPr>
            <a:r>
              <a:rPr lang="en-US" sz="2400" dirty="0"/>
              <a:t>Format:</a:t>
            </a:r>
          </a:p>
          <a:p>
            <a:pPr lvl="1">
              <a:defRPr/>
            </a:pPr>
            <a:r>
              <a:rPr lang="en-US" dirty="0"/>
              <a:t>		&lt;name&gt; [&lt;</a:t>
            </a:r>
            <a:r>
              <a:rPr lang="en-US" dirty="0" err="1"/>
              <a:t>ttl</a:t>
            </a:r>
            <a:r>
              <a:rPr lang="en-US" dirty="0"/>
              <a:t>&gt;] [&lt;class&gt;] &lt;type&gt; &lt;</a:t>
            </a:r>
            <a:r>
              <a:rPr lang="en-US" dirty="0" err="1"/>
              <a:t>rdata</a:t>
            </a:r>
            <a:r>
              <a:rPr lang="en-US" dirty="0"/>
              <a:t>&gt;	</a:t>
            </a:r>
            <a:endParaRPr lang="en-US" dirty="0" smtClean="0"/>
          </a:p>
          <a:p>
            <a:pPr lvl="1">
              <a:defRPr/>
            </a:pPr>
            <a:endParaRPr lang="en-US" dirty="0"/>
          </a:p>
          <a:p>
            <a:pPr lvl="1">
              <a:defRPr/>
            </a:pPr>
            <a:r>
              <a:rPr lang="en-US" sz="2000" dirty="0">
                <a:latin typeface="Courier New" charset="0"/>
              </a:rPr>
              <a:t>name</a:t>
            </a:r>
            <a:r>
              <a:rPr lang="en-US" sz="2000" dirty="0"/>
              <a:t>	(domain name of resource)</a:t>
            </a:r>
          </a:p>
          <a:p>
            <a:pPr lvl="1">
              <a:defRPr/>
            </a:pPr>
            <a:r>
              <a:rPr lang="en-US" sz="2000" dirty="0" err="1">
                <a:latin typeface="Courier New" charset="0"/>
              </a:rPr>
              <a:t>ttl</a:t>
            </a:r>
            <a:r>
              <a:rPr lang="en-US" sz="2000" dirty="0"/>
              <a:t>	(Time-to-live)</a:t>
            </a:r>
          </a:p>
          <a:p>
            <a:pPr lvl="1">
              <a:defRPr/>
            </a:pPr>
            <a:r>
              <a:rPr lang="en-US" sz="2000" dirty="0">
                <a:latin typeface="Courier New" charset="0"/>
              </a:rPr>
              <a:t>class</a:t>
            </a:r>
            <a:r>
              <a:rPr lang="en-US" sz="2000" dirty="0"/>
              <a:t>	(used protocol): IN (Internet), </a:t>
            </a:r>
            <a:endParaRPr lang="en-US" sz="2000" dirty="0" smtClean="0"/>
          </a:p>
          <a:p>
            <a:pPr lvl="1">
              <a:defRPr/>
            </a:pPr>
            <a:r>
              <a:rPr lang="en-US" sz="2000" dirty="0" smtClean="0">
                <a:latin typeface="Courier New" charset="0"/>
              </a:rPr>
              <a:t>type</a:t>
            </a:r>
            <a:r>
              <a:rPr lang="en-US" sz="2000" dirty="0"/>
              <a:t>	(record type): A (Host-Address), NS (Name Server), </a:t>
            </a:r>
          </a:p>
          <a:p>
            <a:pPr lvl="1">
              <a:defRPr/>
            </a:pPr>
            <a:r>
              <a:rPr lang="en-US" sz="2000" dirty="0"/>
              <a:t>			MX (Mail Exchange), CNAME (Canonical Name),</a:t>
            </a:r>
          </a:p>
          <a:p>
            <a:pPr lvl="1">
              <a:defRPr/>
            </a:pPr>
            <a:r>
              <a:rPr lang="en-US" sz="2000" dirty="0"/>
              <a:t>			AAAA (IPv6-Host-Address), DNAME (CNAME, IPv6)</a:t>
            </a:r>
          </a:p>
          <a:p>
            <a:pPr lvl="1">
              <a:defRPr/>
            </a:pPr>
            <a:r>
              <a:rPr lang="en-US" sz="2000" dirty="0" err="1">
                <a:latin typeface="Courier New" charset="0"/>
              </a:rPr>
              <a:t>rdata</a:t>
            </a:r>
            <a:r>
              <a:rPr lang="en-US" sz="2000" dirty="0"/>
              <a:t>	(resource data): Content! (What did we want to look up?)</a:t>
            </a:r>
          </a:p>
          <a:p>
            <a:pPr marL="0" indent="0">
              <a:buNone/>
              <a:defRPr/>
            </a:pPr>
            <a:endParaRPr lang="en-US" dirty="0"/>
          </a:p>
        </p:txBody>
      </p:sp>
    </p:spTree>
    <p:extLst>
      <p:ext uri="{BB962C8B-B14F-4D97-AF65-F5344CB8AC3E}">
        <p14:creationId xmlns:p14="http://schemas.microsoft.com/office/powerpoint/2010/main" val="39388457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61874" t="28999" r="3751" b="20000"/>
          <a:stretch>
            <a:fillRect/>
          </a:stretch>
        </p:blipFill>
        <p:spPr bwMode="auto">
          <a:xfrm>
            <a:off x="4441574" y="1508468"/>
            <a:ext cx="5305607" cy="491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med"/>
              </a14:hiddenLine>
            </a:ext>
          </a:extLst>
        </p:spPr>
      </p:pic>
      <p:sp>
        <p:nvSpPr>
          <p:cNvPr id="2" name="Text Placeholder 1"/>
          <p:cNvSpPr>
            <a:spLocks noGrp="1"/>
          </p:cNvSpPr>
          <p:nvPr>
            <p:ph type="body" sz="quarter" idx="12"/>
          </p:nvPr>
        </p:nvSpPr>
        <p:spPr>
          <a:xfrm>
            <a:off x="548640" y="576767"/>
            <a:ext cx="10984599" cy="733679"/>
          </a:xfrm>
        </p:spPr>
        <p:txBody>
          <a:bodyPr/>
          <a:lstStyle/>
          <a:p>
            <a:r>
              <a:rPr lang="en-GB" sz="3600" dirty="0" smtClean="0"/>
              <a:t>DNS Packet</a:t>
            </a:r>
            <a:endParaRPr lang="en-GB" sz="3600" dirty="0"/>
          </a:p>
        </p:txBody>
      </p:sp>
      <p:sp>
        <p:nvSpPr>
          <p:cNvPr id="61" name="Text Placeholder 2"/>
          <p:cNvSpPr>
            <a:spLocks noGrp="1"/>
          </p:cNvSpPr>
          <p:nvPr>
            <p:ph type="body" sz="quarter" idx="13"/>
          </p:nvPr>
        </p:nvSpPr>
        <p:spPr>
          <a:xfrm>
            <a:off x="666628" y="1463117"/>
            <a:ext cx="3526799" cy="1421399"/>
          </a:xfrm>
        </p:spPr>
        <p:txBody>
          <a:bodyPr/>
          <a:lstStyle/>
          <a:p>
            <a:pPr marL="0" indent="0">
              <a:buNone/>
            </a:pPr>
            <a:r>
              <a:rPr lang="en-US" sz="2400" dirty="0">
                <a:ea typeface="ＭＳ Ｐゴシック" charset="0"/>
                <a:cs typeface="ＭＳ Ｐゴシック" charset="0"/>
              </a:rPr>
              <a:t>Query ID:</a:t>
            </a:r>
          </a:p>
          <a:p>
            <a:pPr marL="536575" lvl="1" indent="-268288">
              <a:buFont typeface="Arial" panose="020B0604020202020204" pitchFamily="34" charset="0"/>
              <a:buChar char="•"/>
            </a:pPr>
            <a:r>
              <a:rPr lang="en-US" sz="2000" dirty="0">
                <a:ea typeface="ＭＳ Ｐゴシック" charset="0"/>
              </a:rPr>
              <a:t>16 bit random value</a:t>
            </a:r>
          </a:p>
          <a:p>
            <a:pPr marL="536575" lvl="1" indent="-268288">
              <a:buFont typeface="Arial" panose="020B0604020202020204" pitchFamily="34" charset="0"/>
              <a:buChar char="•"/>
            </a:pPr>
            <a:r>
              <a:rPr lang="en-US" sz="2000" dirty="0">
                <a:ea typeface="ＭＳ Ｐゴシック" charset="0"/>
              </a:rPr>
              <a:t>Links response to query</a:t>
            </a:r>
          </a:p>
        </p:txBody>
      </p:sp>
      <p:pic>
        <p:nvPicPr>
          <p:cNvPr id="5" name="Picture 4"/>
          <p:cNvPicPr>
            <a:picLocks noChangeAspect="1"/>
          </p:cNvPicPr>
          <p:nvPr/>
        </p:nvPicPr>
        <p:blipFill>
          <a:blip r:embed="rId3"/>
          <a:stretch>
            <a:fillRect/>
          </a:stretch>
        </p:blipFill>
        <p:spPr>
          <a:xfrm>
            <a:off x="899865" y="3968340"/>
            <a:ext cx="2621063" cy="2234219"/>
          </a:xfrm>
          <a:prstGeom prst="rect">
            <a:avLst/>
          </a:prstGeom>
        </p:spPr>
      </p:pic>
      <p:sp>
        <p:nvSpPr>
          <p:cNvPr id="6" name="Text Placeholder 2"/>
          <p:cNvSpPr txBox="1">
            <a:spLocks/>
          </p:cNvSpPr>
          <p:nvPr/>
        </p:nvSpPr>
        <p:spPr>
          <a:xfrm>
            <a:off x="608438" y="3424845"/>
            <a:ext cx="3774946" cy="457200"/>
          </a:xfrm>
          <a:prstGeom prst="rect">
            <a:avLst/>
          </a:prstGeom>
        </p:spPr>
        <p:txBody>
          <a:bodyPr/>
          <a:lstStyle>
            <a:lvl1pPr marL="342900" indent="-342900" algn="l" defTabSz="914400" rtl="0" eaLnBrk="1" latinLnBrk="0" hangingPunct="1">
              <a:lnSpc>
                <a:spcPct val="100000"/>
              </a:lnSpc>
              <a:spcBef>
                <a:spcPts val="1000"/>
              </a:spcBef>
              <a:buFont typeface="Arial" charset="0"/>
              <a:buChar char="•"/>
              <a:defRPr sz="21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auto">
              <a:spcAft>
                <a:spcPts val="0"/>
              </a:spcAft>
              <a:buFont typeface="Arial" charset="0"/>
              <a:buNone/>
            </a:pPr>
            <a:r>
              <a:rPr lang="en-US" sz="1800" i="1" dirty="0" smtClean="0">
                <a:ea typeface="ＭＳ Ｐゴシック" charset="0"/>
                <a:cs typeface="ＭＳ Ｐゴシック" charset="0"/>
              </a:rPr>
              <a:t>Remember encapsulation:</a:t>
            </a:r>
            <a:endParaRPr lang="en-US" sz="1800" i="1" dirty="0">
              <a:ea typeface="ＭＳ Ｐゴシック" charset="0"/>
            </a:endParaRPr>
          </a:p>
        </p:txBody>
      </p:sp>
    </p:spTree>
    <p:extLst>
      <p:ext uri="{BB962C8B-B14F-4D97-AF65-F5344CB8AC3E}">
        <p14:creationId xmlns:p14="http://schemas.microsoft.com/office/powerpoint/2010/main" val="2112127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Message Format</a:t>
            </a:r>
            <a:endParaRPr lang="en-GB" sz="3600" dirty="0"/>
          </a:p>
        </p:txBody>
      </p:sp>
      <p:grpSp>
        <p:nvGrpSpPr>
          <p:cNvPr id="4" name="Group 3"/>
          <p:cNvGrpSpPr/>
          <p:nvPr/>
        </p:nvGrpSpPr>
        <p:grpSpPr>
          <a:xfrm>
            <a:off x="4670236" y="1718594"/>
            <a:ext cx="6494463" cy="3884613"/>
            <a:chOff x="2959101" y="977900"/>
            <a:chExt cx="6494463" cy="3884613"/>
          </a:xfrm>
        </p:grpSpPr>
        <p:sp>
          <p:nvSpPr>
            <p:cNvPr id="5" name="Rectangle 3"/>
            <p:cNvSpPr>
              <a:spLocks noChangeArrowheads="1"/>
            </p:cNvSpPr>
            <p:nvPr/>
          </p:nvSpPr>
          <p:spPr bwMode="auto">
            <a:xfrm>
              <a:off x="3040064" y="982663"/>
              <a:ext cx="6067425" cy="341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6" name="Line 4"/>
            <p:cNvSpPr>
              <a:spLocks noChangeShapeType="1"/>
            </p:cNvSpPr>
            <p:nvPr/>
          </p:nvSpPr>
          <p:spPr bwMode="auto">
            <a:xfrm flipV="1">
              <a:off x="4613275" y="977900"/>
              <a:ext cx="0" cy="355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 name="Line 5"/>
            <p:cNvSpPr>
              <a:spLocks noChangeShapeType="1"/>
            </p:cNvSpPr>
            <p:nvPr/>
          </p:nvSpPr>
          <p:spPr bwMode="auto">
            <a:xfrm flipV="1">
              <a:off x="6073775" y="977900"/>
              <a:ext cx="0" cy="355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 name="Line 6"/>
            <p:cNvSpPr>
              <a:spLocks noChangeShapeType="1"/>
            </p:cNvSpPr>
            <p:nvPr/>
          </p:nvSpPr>
          <p:spPr bwMode="auto">
            <a:xfrm flipV="1">
              <a:off x="7593013" y="977901"/>
              <a:ext cx="0" cy="3286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9" name="Rectangle 7"/>
            <p:cNvSpPr>
              <a:spLocks noChangeArrowheads="1"/>
            </p:cNvSpPr>
            <p:nvPr/>
          </p:nvSpPr>
          <p:spPr bwMode="auto">
            <a:xfrm>
              <a:off x="3667125" y="1003301"/>
              <a:ext cx="2853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de-DE" sz="1600">
                  <a:latin typeface="Times New Roman" charset="0"/>
                </a:rPr>
                <a:t>0</a:t>
              </a:r>
            </a:p>
          </p:txBody>
        </p:sp>
        <p:sp>
          <p:nvSpPr>
            <p:cNvPr id="10" name="Rectangle 8"/>
            <p:cNvSpPr>
              <a:spLocks noChangeArrowheads="1"/>
            </p:cNvSpPr>
            <p:nvPr/>
          </p:nvSpPr>
          <p:spPr bwMode="auto">
            <a:xfrm>
              <a:off x="5129213" y="1003301"/>
              <a:ext cx="2853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de-DE" sz="1600">
                  <a:latin typeface="Times New Roman" charset="0"/>
                </a:rPr>
                <a:t>1</a:t>
              </a:r>
            </a:p>
          </p:txBody>
        </p:sp>
        <p:sp>
          <p:nvSpPr>
            <p:cNvPr id="11" name="Rectangle 9"/>
            <p:cNvSpPr>
              <a:spLocks noChangeArrowheads="1"/>
            </p:cNvSpPr>
            <p:nvPr/>
          </p:nvSpPr>
          <p:spPr bwMode="auto">
            <a:xfrm>
              <a:off x="6650038" y="1003301"/>
              <a:ext cx="2853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de-DE" sz="1600">
                  <a:latin typeface="Times New Roman" charset="0"/>
                </a:rPr>
                <a:t>2</a:t>
              </a:r>
            </a:p>
          </p:txBody>
        </p:sp>
        <p:sp>
          <p:nvSpPr>
            <p:cNvPr id="12" name="Rectangle 10"/>
            <p:cNvSpPr>
              <a:spLocks noChangeArrowheads="1"/>
            </p:cNvSpPr>
            <p:nvPr/>
          </p:nvSpPr>
          <p:spPr bwMode="auto">
            <a:xfrm>
              <a:off x="8166100" y="1003301"/>
              <a:ext cx="2853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de-DE" sz="1600">
                  <a:latin typeface="Times New Roman" charset="0"/>
                </a:rPr>
                <a:t>3</a:t>
              </a:r>
            </a:p>
          </p:txBody>
        </p:sp>
        <p:sp>
          <p:nvSpPr>
            <p:cNvPr id="13" name="Rectangle 11"/>
            <p:cNvSpPr>
              <a:spLocks noChangeArrowheads="1"/>
            </p:cNvSpPr>
            <p:nvPr/>
          </p:nvSpPr>
          <p:spPr bwMode="auto">
            <a:xfrm>
              <a:off x="3040064" y="1406526"/>
              <a:ext cx="6067425" cy="333375"/>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 name="Rectangle 12"/>
            <p:cNvSpPr>
              <a:spLocks noChangeArrowheads="1"/>
            </p:cNvSpPr>
            <p:nvPr/>
          </p:nvSpPr>
          <p:spPr bwMode="auto">
            <a:xfrm>
              <a:off x="3935508" y="1400176"/>
              <a:ext cx="1293625"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Identification</a:t>
              </a:r>
            </a:p>
          </p:txBody>
        </p:sp>
        <p:sp>
          <p:nvSpPr>
            <p:cNvPr id="15" name="Line 13"/>
            <p:cNvSpPr>
              <a:spLocks noChangeShapeType="1"/>
            </p:cNvSpPr>
            <p:nvPr/>
          </p:nvSpPr>
          <p:spPr bwMode="auto">
            <a:xfrm>
              <a:off x="6073775" y="1400176"/>
              <a:ext cx="0" cy="3349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6" name="Rectangle 14"/>
            <p:cNvSpPr>
              <a:spLocks noChangeArrowheads="1"/>
            </p:cNvSpPr>
            <p:nvPr/>
          </p:nvSpPr>
          <p:spPr bwMode="auto">
            <a:xfrm>
              <a:off x="6850552" y="1400176"/>
              <a:ext cx="1540487"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Flags and Codes</a:t>
              </a:r>
            </a:p>
          </p:txBody>
        </p:sp>
        <p:sp>
          <p:nvSpPr>
            <p:cNvPr id="17" name="Rectangle 15"/>
            <p:cNvSpPr>
              <a:spLocks noChangeArrowheads="1"/>
            </p:cNvSpPr>
            <p:nvPr/>
          </p:nvSpPr>
          <p:spPr bwMode="auto">
            <a:xfrm>
              <a:off x="3040064" y="1743076"/>
              <a:ext cx="6067425" cy="333375"/>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 name="Rectangle 16"/>
            <p:cNvSpPr>
              <a:spLocks noChangeArrowheads="1"/>
            </p:cNvSpPr>
            <p:nvPr/>
          </p:nvSpPr>
          <p:spPr bwMode="auto">
            <a:xfrm>
              <a:off x="3842541" y="1736726"/>
              <a:ext cx="1477970"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Question Count</a:t>
              </a:r>
            </a:p>
          </p:txBody>
        </p:sp>
        <p:sp>
          <p:nvSpPr>
            <p:cNvPr id="19" name="Line 17"/>
            <p:cNvSpPr>
              <a:spLocks noChangeShapeType="1"/>
            </p:cNvSpPr>
            <p:nvPr/>
          </p:nvSpPr>
          <p:spPr bwMode="auto">
            <a:xfrm>
              <a:off x="6073775" y="1736726"/>
              <a:ext cx="0" cy="3349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0" name="Rectangle 18"/>
            <p:cNvSpPr>
              <a:spLocks noChangeArrowheads="1"/>
            </p:cNvSpPr>
            <p:nvPr/>
          </p:nvSpPr>
          <p:spPr bwMode="auto">
            <a:xfrm>
              <a:off x="6614878" y="1736726"/>
              <a:ext cx="2018182"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Answer Record Count</a:t>
              </a:r>
            </a:p>
          </p:txBody>
        </p:sp>
        <p:sp>
          <p:nvSpPr>
            <p:cNvPr id="21" name="Rectangle 19"/>
            <p:cNvSpPr>
              <a:spLocks noChangeArrowheads="1"/>
            </p:cNvSpPr>
            <p:nvPr/>
          </p:nvSpPr>
          <p:spPr bwMode="auto">
            <a:xfrm>
              <a:off x="3040064" y="2079626"/>
              <a:ext cx="6067425" cy="333375"/>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2" name="Rectangle 20"/>
            <p:cNvSpPr>
              <a:spLocks noChangeArrowheads="1"/>
            </p:cNvSpPr>
            <p:nvPr/>
          </p:nvSpPr>
          <p:spPr bwMode="auto">
            <a:xfrm>
              <a:off x="3061786" y="2073276"/>
              <a:ext cx="3058531"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Name Server (Auth Record) Count</a:t>
              </a:r>
            </a:p>
          </p:txBody>
        </p:sp>
        <p:sp>
          <p:nvSpPr>
            <p:cNvPr id="23" name="Line 21"/>
            <p:cNvSpPr>
              <a:spLocks noChangeShapeType="1"/>
            </p:cNvSpPr>
            <p:nvPr/>
          </p:nvSpPr>
          <p:spPr bwMode="auto">
            <a:xfrm>
              <a:off x="6073775" y="2073276"/>
              <a:ext cx="0" cy="3349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4" name="Rectangle 22"/>
            <p:cNvSpPr>
              <a:spLocks noChangeArrowheads="1"/>
            </p:cNvSpPr>
            <p:nvPr/>
          </p:nvSpPr>
          <p:spPr bwMode="auto">
            <a:xfrm>
              <a:off x="6493059" y="2073276"/>
              <a:ext cx="2260235"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Additional Record Count</a:t>
              </a:r>
            </a:p>
          </p:txBody>
        </p:sp>
        <p:sp>
          <p:nvSpPr>
            <p:cNvPr id="25" name="Rectangle 23"/>
            <p:cNvSpPr>
              <a:spLocks noChangeArrowheads="1"/>
            </p:cNvSpPr>
            <p:nvPr/>
          </p:nvSpPr>
          <p:spPr bwMode="auto">
            <a:xfrm>
              <a:off x="3040064" y="2416176"/>
              <a:ext cx="6067425" cy="3333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6" name="Rectangle 24"/>
            <p:cNvSpPr>
              <a:spLocks noChangeArrowheads="1"/>
            </p:cNvSpPr>
            <p:nvPr/>
          </p:nvSpPr>
          <p:spPr bwMode="auto">
            <a:xfrm>
              <a:off x="5586315" y="2409826"/>
              <a:ext cx="1005084"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Questions</a:t>
              </a:r>
            </a:p>
          </p:txBody>
        </p:sp>
        <p:sp>
          <p:nvSpPr>
            <p:cNvPr id="27" name="Rectangle 25"/>
            <p:cNvSpPr>
              <a:spLocks noChangeArrowheads="1"/>
            </p:cNvSpPr>
            <p:nvPr/>
          </p:nvSpPr>
          <p:spPr bwMode="auto">
            <a:xfrm>
              <a:off x="3040064" y="2752726"/>
              <a:ext cx="6067425" cy="3333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8" name="Rectangle 26"/>
            <p:cNvSpPr>
              <a:spLocks noChangeArrowheads="1"/>
            </p:cNvSpPr>
            <p:nvPr/>
          </p:nvSpPr>
          <p:spPr bwMode="auto">
            <a:xfrm>
              <a:off x="5639207" y="2746376"/>
              <a:ext cx="900889"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Answers</a:t>
              </a:r>
            </a:p>
          </p:txBody>
        </p:sp>
        <p:sp>
          <p:nvSpPr>
            <p:cNvPr id="29" name="Rectangle 27"/>
            <p:cNvSpPr>
              <a:spLocks noChangeArrowheads="1"/>
            </p:cNvSpPr>
            <p:nvPr/>
          </p:nvSpPr>
          <p:spPr bwMode="auto">
            <a:xfrm>
              <a:off x="3040064" y="3089276"/>
              <a:ext cx="6067425" cy="3333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 name="Rectangle 28"/>
            <p:cNvSpPr>
              <a:spLocks noChangeArrowheads="1"/>
            </p:cNvSpPr>
            <p:nvPr/>
          </p:nvSpPr>
          <p:spPr bwMode="auto">
            <a:xfrm>
              <a:off x="5599123" y="3082926"/>
              <a:ext cx="982642"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Authority</a:t>
              </a:r>
            </a:p>
          </p:txBody>
        </p:sp>
        <p:sp>
          <p:nvSpPr>
            <p:cNvPr id="31" name="Rectangle 29"/>
            <p:cNvSpPr>
              <a:spLocks noChangeArrowheads="1"/>
            </p:cNvSpPr>
            <p:nvPr/>
          </p:nvSpPr>
          <p:spPr bwMode="auto">
            <a:xfrm>
              <a:off x="3040064" y="3419476"/>
              <a:ext cx="6067425" cy="3333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2" name="Rectangle 30"/>
            <p:cNvSpPr>
              <a:spLocks noChangeArrowheads="1"/>
            </p:cNvSpPr>
            <p:nvPr/>
          </p:nvSpPr>
          <p:spPr bwMode="auto">
            <a:xfrm>
              <a:off x="5044453" y="3413126"/>
              <a:ext cx="2098332"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defRPr/>
              </a:pPr>
              <a:r>
                <a:rPr lang="de-DE" sz="1600">
                  <a:latin typeface="Times New Roman" charset="0"/>
                </a:rPr>
                <a:t>Additional Information</a:t>
              </a:r>
            </a:p>
          </p:txBody>
        </p:sp>
        <p:sp>
          <p:nvSpPr>
            <p:cNvPr id="33" name="Line 31"/>
            <p:cNvSpPr>
              <a:spLocks noChangeShapeType="1"/>
            </p:cNvSpPr>
            <p:nvPr/>
          </p:nvSpPr>
          <p:spPr bwMode="auto">
            <a:xfrm>
              <a:off x="3222625" y="2616201"/>
              <a:ext cx="0" cy="817563"/>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34" name="Rectangle 33"/>
            <p:cNvSpPr>
              <a:spLocks noChangeArrowheads="1"/>
            </p:cNvSpPr>
            <p:nvPr/>
          </p:nvSpPr>
          <p:spPr bwMode="auto">
            <a:xfrm>
              <a:off x="3205163" y="4152901"/>
              <a:ext cx="5770562" cy="479425"/>
            </a:xfrm>
            <a:prstGeom prst="rect">
              <a:avLst/>
            </a:prstGeom>
            <a:solidFill>
              <a:srgbClr val="D3F0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5" name="Rectangle 34"/>
            <p:cNvSpPr>
              <a:spLocks noChangeArrowheads="1"/>
            </p:cNvSpPr>
            <p:nvPr/>
          </p:nvSpPr>
          <p:spPr bwMode="auto">
            <a:xfrm>
              <a:off x="3157539" y="4237039"/>
              <a:ext cx="5807075" cy="3333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defRPr/>
              </a:pPr>
              <a:r>
                <a:rPr lang="de-DE" sz="1600">
                  <a:latin typeface="Times New Roman" charset="0"/>
                </a:rPr>
                <a:t>Q/R        OPCode         AA TC RD RA        Zero              RespCode  </a:t>
              </a:r>
            </a:p>
          </p:txBody>
        </p:sp>
        <p:sp>
          <p:nvSpPr>
            <p:cNvPr id="36" name="Line 35"/>
            <p:cNvSpPr>
              <a:spLocks noChangeShapeType="1"/>
            </p:cNvSpPr>
            <p:nvPr/>
          </p:nvSpPr>
          <p:spPr bwMode="auto">
            <a:xfrm>
              <a:off x="3641725" y="4144963"/>
              <a:ext cx="0" cy="4619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37" name="Line 36"/>
            <p:cNvSpPr>
              <a:spLocks noChangeShapeType="1"/>
            </p:cNvSpPr>
            <p:nvPr/>
          </p:nvSpPr>
          <p:spPr bwMode="auto">
            <a:xfrm>
              <a:off x="6089650" y="4064001"/>
              <a:ext cx="0" cy="7207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38" name="Text Box 37"/>
            <p:cNvSpPr txBox="1">
              <a:spLocks noChangeArrowheads="1"/>
            </p:cNvSpPr>
            <p:nvPr/>
          </p:nvSpPr>
          <p:spPr bwMode="auto">
            <a:xfrm>
              <a:off x="3074989" y="4587875"/>
              <a:ext cx="6035675" cy="27463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de-DE" sz="1200"/>
                <a:t>16       17                              21     22   23    24    25                       28                        31</a:t>
              </a:r>
            </a:p>
          </p:txBody>
        </p:sp>
        <p:sp>
          <p:nvSpPr>
            <p:cNvPr id="39" name="Line 38"/>
            <p:cNvSpPr>
              <a:spLocks noChangeShapeType="1"/>
            </p:cNvSpPr>
            <p:nvPr/>
          </p:nvSpPr>
          <p:spPr bwMode="auto">
            <a:xfrm>
              <a:off x="5111750" y="4144963"/>
              <a:ext cx="0" cy="4619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0" name="Line 39"/>
            <p:cNvSpPr>
              <a:spLocks noChangeShapeType="1"/>
            </p:cNvSpPr>
            <p:nvPr/>
          </p:nvSpPr>
          <p:spPr bwMode="auto">
            <a:xfrm>
              <a:off x="5456238" y="4144963"/>
              <a:ext cx="0" cy="4619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1" name="Line 40"/>
            <p:cNvSpPr>
              <a:spLocks noChangeShapeType="1"/>
            </p:cNvSpPr>
            <p:nvPr/>
          </p:nvSpPr>
          <p:spPr bwMode="auto">
            <a:xfrm>
              <a:off x="5762625" y="4144963"/>
              <a:ext cx="0" cy="4619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2" name="Line 41"/>
            <p:cNvSpPr>
              <a:spLocks noChangeShapeType="1"/>
            </p:cNvSpPr>
            <p:nvPr/>
          </p:nvSpPr>
          <p:spPr bwMode="auto">
            <a:xfrm>
              <a:off x="6435725" y="4144963"/>
              <a:ext cx="0" cy="4619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3" name="Line 42"/>
            <p:cNvSpPr>
              <a:spLocks noChangeShapeType="1"/>
            </p:cNvSpPr>
            <p:nvPr/>
          </p:nvSpPr>
          <p:spPr bwMode="auto">
            <a:xfrm>
              <a:off x="7599363" y="4144963"/>
              <a:ext cx="0" cy="4619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4" name="Rectangle 43"/>
            <p:cNvSpPr>
              <a:spLocks noChangeArrowheads="1"/>
            </p:cNvSpPr>
            <p:nvPr/>
          </p:nvSpPr>
          <p:spPr bwMode="auto">
            <a:xfrm>
              <a:off x="2959101" y="1749426"/>
              <a:ext cx="6494463" cy="2157413"/>
            </a:xfrm>
            <a:prstGeom prst="rect">
              <a:avLst/>
            </a:prstGeom>
            <a:solidFill>
              <a:schemeClr val="bg1">
                <a:alpha val="85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 name="Line 44"/>
            <p:cNvSpPr>
              <a:spLocks noChangeShapeType="1"/>
            </p:cNvSpPr>
            <p:nvPr/>
          </p:nvSpPr>
          <p:spPr bwMode="auto">
            <a:xfrm flipV="1">
              <a:off x="3213101" y="1730376"/>
              <a:ext cx="2867025" cy="2422525"/>
            </a:xfrm>
            <a:prstGeom prst="line">
              <a:avLst/>
            </a:prstGeom>
            <a:noFill/>
            <a:ln w="50800" cmpd="tri">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 name="Line 45"/>
            <p:cNvSpPr>
              <a:spLocks noChangeShapeType="1"/>
            </p:cNvSpPr>
            <p:nvPr/>
          </p:nvSpPr>
          <p:spPr bwMode="auto">
            <a:xfrm flipV="1">
              <a:off x="8974138" y="1716089"/>
              <a:ext cx="133350" cy="2422525"/>
            </a:xfrm>
            <a:prstGeom prst="line">
              <a:avLst/>
            </a:prstGeom>
            <a:noFill/>
            <a:ln w="50800" cmpd="tri">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grpSp>
      <p:sp>
        <p:nvSpPr>
          <p:cNvPr id="47" name="Rectangle 47"/>
          <p:cNvSpPr>
            <a:spLocks noChangeArrowheads="1"/>
          </p:cNvSpPr>
          <p:nvPr/>
        </p:nvSpPr>
        <p:spPr bwMode="auto">
          <a:xfrm>
            <a:off x="768515" y="1856027"/>
            <a:ext cx="3817938"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SzPct val="80000"/>
              <a:buFont typeface="Wingdings" charset="0"/>
              <a:buChar char="q"/>
              <a:defRPr/>
            </a:pPr>
            <a:r>
              <a:rPr lang="en-US" dirty="0"/>
              <a:t>Q/R	</a:t>
            </a:r>
            <a:r>
              <a:rPr lang="en-US" i="1" dirty="0"/>
              <a:t>Query/Response Flag</a:t>
            </a:r>
          </a:p>
          <a:p>
            <a:pPr marL="342900" indent="-342900">
              <a:lnSpc>
                <a:spcPct val="90000"/>
              </a:lnSpc>
              <a:spcBef>
                <a:spcPct val="20000"/>
              </a:spcBef>
              <a:buSzPct val="80000"/>
              <a:buFont typeface="Wingdings" charset="0"/>
              <a:buChar char="q"/>
              <a:defRPr/>
            </a:pPr>
            <a:r>
              <a:rPr lang="en-US" i="1" dirty="0"/>
              <a:t>Operation Code</a:t>
            </a:r>
          </a:p>
          <a:p>
            <a:pPr marL="342900" indent="-342900">
              <a:lnSpc>
                <a:spcPct val="90000"/>
              </a:lnSpc>
              <a:spcBef>
                <a:spcPct val="20000"/>
              </a:spcBef>
              <a:buSzPct val="80000"/>
              <a:buFont typeface="Wingdings" charset="0"/>
              <a:buChar char="q"/>
              <a:defRPr/>
            </a:pPr>
            <a:r>
              <a:rPr lang="en-US" dirty="0"/>
              <a:t>AA </a:t>
            </a:r>
            <a:r>
              <a:rPr lang="en-US" i="1" dirty="0"/>
              <a:t>Auth. Answer Flag</a:t>
            </a:r>
          </a:p>
          <a:p>
            <a:pPr marL="342900" indent="-342900">
              <a:lnSpc>
                <a:spcPct val="90000"/>
              </a:lnSpc>
              <a:spcBef>
                <a:spcPct val="20000"/>
              </a:spcBef>
              <a:buSzPct val="80000"/>
              <a:buFont typeface="Wingdings" charset="0"/>
              <a:buChar char="q"/>
              <a:defRPr/>
            </a:pPr>
            <a:r>
              <a:rPr lang="en-US" dirty="0"/>
              <a:t>TC </a:t>
            </a:r>
            <a:r>
              <a:rPr lang="en-US" i="1" dirty="0"/>
              <a:t>Truncation Flag</a:t>
            </a:r>
          </a:p>
          <a:p>
            <a:pPr marL="342900" indent="-342900">
              <a:lnSpc>
                <a:spcPct val="90000"/>
              </a:lnSpc>
              <a:spcBef>
                <a:spcPct val="20000"/>
              </a:spcBef>
              <a:buSzPct val="80000"/>
              <a:buFont typeface="Wingdings" charset="0"/>
              <a:buChar char="q"/>
              <a:defRPr/>
            </a:pPr>
            <a:endParaRPr lang="en-US" dirty="0"/>
          </a:p>
        </p:txBody>
      </p:sp>
      <p:sp>
        <p:nvSpPr>
          <p:cNvPr id="48" name="Rectangle 46"/>
          <p:cNvSpPr>
            <a:spLocks noChangeArrowheads="1"/>
          </p:cNvSpPr>
          <p:nvPr/>
        </p:nvSpPr>
        <p:spPr bwMode="auto">
          <a:xfrm>
            <a:off x="776463" y="3118769"/>
            <a:ext cx="3817938" cy="129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SzPct val="80000"/>
              <a:buFont typeface="Wingdings" charset="0"/>
              <a:buChar char="q"/>
              <a:defRPr/>
            </a:pPr>
            <a:r>
              <a:rPr lang="en-US" dirty="0"/>
              <a:t>RD </a:t>
            </a:r>
            <a:r>
              <a:rPr lang="en-US" i="1" dirty="0"/>
              <a:t>Recursion Desired Flag</a:t>
            </a:r>
          </a:p>
          <a:p>
            <a:pPr marL="342900" indent="-342900">
              <a:lnSpc>
                <a:spcPct val="90000"/>
              </a:lnSpc>
              <a:spcBef>
                <a:spcPct val="20000"/>
              </a:spcBef>
              <a:buSzPct val="80000"/>
              <a:buFont typeface="Wingdings" charset="0"/>
              <a:buChar char="q"/>
              <a:defRPr/>
            </a:pPr>
            <a:r>
              <a:rPr lang="en-US" dirty="0"/>
              <a:t>RA </a:t>
            </a:r>
            <a:r>
              <a:rPr lang="en-US" i="1" dirty="0"/>
              <a:t>Recursion Available Flag</a:t>
            </a:r>
          </a:p>
          <a:p>
            <a:pPr marL="342900" indent="-342900">
              <a:lnSpc>
                <a:spcPct val="90000"/>
              </a:lnSpc>
              <a:spcBef>
                <a:spcPct val="20000"/>
              </a:spcBef>
              <a:buSzPct val="80000"/>
              <a:buFont typeface="Wingdings" charset="0"/>
              <a:buChar char="q"/>
              <a:defRPr/>
            </a:pPr>
            <a:r>
              <a:rPr lang="en-US" dirty="0"/>
              <a:t>Zero (three </a:t>
            </a:r>
            <a:r>
              <a:rPr lang="en-US" dirty="0" err="1"/>
              <a:t>resv</a:t>
            </a:r>
            <a:r>
              <a:rPr lang="en-US" dirty="0"/>
              <a:t>. bits)</a:t>
            </a:r>
          </a:p>
          <a:p>
            <a:pPr marL="342900" indent="-342900">
              <a:lnSpc>
                <a:spcPct val="90000"/>
              </a:lnSpc>
              <a:spcBef>
                <a:spcPct val="20000"/>
              </a:spcBef>
              <a:buSzPct val="80000"/>
              <a:buFont typeface="Wingdings" charset="0"/>
              <a:buChar char="q"/>
              <a:defRPr/>
            </a:pPr>
            <a:r>
              <a:rPr lang="en-US" i="1" dirty="0"/>
              <a:t>Response Code</a:t>
            </a:r>
          </a:p>
          <a:p>
            <a:pPr marL="342900" indent="-342900">
              <a:lnSpc>
                <a:spcPct val="90000"/>
              </a:lnSpc>
              <a:spcBef>
                <a:spcPct val="20000"/>
              </a:spcBef>
              <a:buSzPct val="80000"/>
              <a:buFont typeface="Wingdings" charset="0"/>
              <a:buChar char="q"/>
              <a:defRPr/>
            </a:pPr>
            <a:endParaRPr lang="en-US" dirty="0"/>
          </a:p>
        </p:txBody>
      </p:sp>
    </p:spTree>
    <p:extLst>
      <p:ext uri="{BB962C8B-B14F-4D97-AF65-F5344CB8AC3E}">
        <p14:creationId xmlns:p14="http://schemas.microsoft.com/office/powerpoint/2010/main" val="195836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Header Fields</a:t>
            </a:r>
            <a:endParaRPr lang="en-GB" sz="3600" dirty="0"/>
          </a:p>
        </p:txBody>
      </p:sp>
      <p:sp>
        <p:nvSpPr>
          <p:cNvPr id="61" name="Text Placeholder 2"/>
          <p:cNvSpPr>
            <a:spLocks noGrp="1"/>
          </p:cNvSpPr>
          <p:nvPr>
            <p:ph type="body" sz="quarter" idx="13"/>
          </p:nvPr>
        </p:nvSpPr>
        <p:spPr>
          <a:xfrm>
            <a:off x="666628" y="1463117"/>
            <a:ext cx="10320920" cy="4955156"/>
          </a:xfrm>
        </p:spPr>
        <p:txBody>
          <a:bodyPr/>
          <a:lstStyle/>
          <a:p>
            <a:pPr>
              <a:spcBef>
                <a:spcPct val="40000"/>
              </a:spcBef>
              <a:defRPr/>
            </a:pPr>
            <a:r>
              <a:rPr lang="en-US" i="1" dirty="0"/>
              <a:t>Identifier:</a:t>
            </a:r>
            <a:r>
              <a:rPr lang="en-US" dirty="0"/>
              <a:t> a 16-bit identification field generated by the device that creates the DNS query. It is copied by the server into the response, so it can be used by that device to match that query to the corresponding reply </a:t>
            </a:r>
          </a:p>
          <a:p>
            <a:pPr>
              <a:spcBef>
                <a:spcPct val="40000"/>
              </a:spcBef>
              <a:defRPr/>
            </a:pPr>
            <a:r>
              <a:rPr lang="en-US" i="1" dirty="0"/>
              <a:t>Query/Response Flag:</a:t>
            </a:r>
            <a:r>
              <a:rPr lang="en-US" dirty="0"/>
              <a:t> differentiates between queries and responses (0 ~ Query, 1 ~ Response)</a:t>
            </a:r>
          </a:p>
          <a:p>
            <a:pPr>
              <a:spcBef>
                <a:spcPct val="40000"/>
              </a:spcBef>
              <a:defRPr/>
            </a:pPr>
            <a:r>
              <a:rPr lang="en-US" i="1" dirty="0"/>
              <a:t>Operation Code:</a:t>
            </a:r>
            <a:r>
              <a:rPr lang="en-US" dirty="0"/>
              <a:t> specifies the type of message (Query, Status, Notify, Update)</a:t>
            </a:r>
          </a:p>
          <a:p>
            <a:pPr>
              <a:spcBef>
                <a:spcPct val="40000"/>
              </a:spcBef>
              <a:defRPr/>
            </a:pPr>
            <a:r>
              <a:rPr lang="en-US" i="1" dirty="0"/>
              <a:t>Authoritative Answer Flag (AA):</a:t>
            </a:r>
            <a:r>
              <a:rPr lang="en-US" dirty="0"/>
              <a:t> set to1 if the answer is authoritative</a:t>
            </a:r>
          </a:p>
          <a:p>
            <a:pPr>
              <a:spcBef>
                <a:spcPct val="40000"/>
              </a:spcBef>
              <a:defRPr/>
            </a:pPr>
            <a:r>
              <a:rPr lang="en-US" i="1" dirty="0"/>
              <a:t>Truncation Flag:</a:t>
            </a:r>
            <a:r>
              <a:rPr lang="en-US" dirty="0"/>
              <a:t> When set to 1, indicates that the message was truncated due to its length (might happen with UDP, requestor can then decide to ask again with TCP as transport service)</a:t>
            </a:r>
          </a:p>
          <a:p>
            <a:pPr>
              <a:spcBef>
                <a:spcPct val="40000"/>
              </a:spcBef>
              <a:defRPr/>
            </a:pPr>
            <a:r>
              <a:rPr lang="en-US" i="1" dirty="0"/>
              <a:t>Recursion Desired:</a:t>
            </a:r>
            <a:r>
              <a:rPr lang="en-US" dirty="0"/>
              <a:t> set to 1 if requester desired recursive processing</a:t>
            </a:r>
          </a:p>
          <a:p>
            <a:pPr>
              <a:spcBef>
                <a:spcPct val="40000"/>
              </a:spcBef>
              <a:defRPr/>
            </a:pPr>
            <a:r>
              <a:rPr lang="en-US" i="1" dirty="0"/>
              <a:t>Recursion Available:</a:t>
            </a:r>
            <a:r>
              <a:rPr lang="en-US" dirty="0"/>
              <a:t> set to 1 if server supports recursive queries</a:t>
            </a:r>
          </a:p>
          <a:p>
            <a:pPr marL="0" indent="0">
              <a:buNone/>
              <a:defRPr/>
            </a:pPr>
            <a:endParaRPr lang="en-US" dirty="0"/>
          </a:p>
        </p:txBody>
      </p:sp>
    </p:spTree>
    <p:extLst>
      <p:ext uri="{BB962C8B-B14F-4D97-AF65-F5344CB8AC3E}">
        <p14:creationId xmlns:p14="http://schemas.microsoft.com/office/powerpoint/2010/main" val="8426393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733679"/>
          </a:xfrm>
        </p:spPr>
        <p:txBody>
          <a:bodyPr/>
          <a:lstStyle/>
          <a:p>
            <a:r>
              <a:rPr lang="en-GB" sz="3600" dirty="0" smtClean="0"/>
              <a:t>Resolver to NS Request</a:t>
            </a:r>
            <a:endParaRPr lang="en-GB" sz="36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50626" t="28999" r="5624" b="28999"/>
          <a:stretch>
            <a:fillRect/>
          </a:stretch>
        </p:blipFill>
        <p:spPr bwMode="auto">
          <a:xfrm>
            <a:off x="1229392" y="1543899"/>
            <a:ext cx="7832745" cy="469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med"/>
              </a14:hiddenLine>
            </a:ext>
          </a:extLst>
        </p:spPr>
      </p:pic>
      <p:pic>
        <p:nvPicPr>
          <p:cNvPr id="3" name="Picture 2"/>
          <p:cNvPicPr>
            <a:picLocks noChangeAspect="1"/>
          </p:cNvPicPr>
          <p:nvPr/>
        </p:nvPicPr>
        <p:blipFill>
          <a:blip r:embed="rId3"/>
          <a:stretch>
            <a:fillRect/>
          </a:stretch>
        </p:blipFill>
        <p:spPr>
          <a:xfrm>
            <a:off x="7567415" y="1088967"/>
            <a:ext cx="3773160" cy="1519431"/>
          </a:xfrm>
          <a:prstGeom prst="rect">
            <a:avLst/>
          </a:prstGeom>
        </p:spPr>
      </p:pic>
    </p:spTree>
    <p:extLst>
      <p:ext uri="{BB962C8B-B14F-4D97-AF65-F5344CB8AC3E}">
        <p14:creationId xmlns:p14="http://schemas.microsoft.com/office/powerpoint/2010/main" val="27725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733679"/>
          </a:xfrm>
        </p:spPr>
        <p:txBody>
          <a:bodyPr/>
          <a:lstStyle/>
          <a:p>
            <a:r>
              <a:rPr lang="en-GB" sz="3600" dirty="0" smtClean="0"/>
              <a:t>Response to resolver </a:t>
            </a:r>
            <a:endParaRPr lang="en-GB" sz="3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51250" t="25999" r="4375" b="14999"/>
          <a:stretch>
            <a:fillRect/>
          </a:stretch>
        </p:blipFill>
        <p:spPr bwMode="auto">
          <a:xfrm>
            <a:off x="4207389" y="1463117"/>
            <a:ext cx="5580670" cy="463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med"/>
              </a14:hiddenLine>
            </a:ext>
          </a:extLst>
        </p:spPr>
      </p:pic>
      <p:sp>
        <p:nvSpPr>
          <p:cNvPr id="5" name="Text Placeholder 2"/>
          <p:cNvSpPr>
            <a:spLocks noGrp="1"/>
          </p:cNvSpPr>
          <p:nvPr>
            <p:ph type="body" sz="quarter" idx="13"/>
          </p:nvPr>
        </p:nvSpPr>
        <p:spPr>
          <a:xfrm>
            <a:off x="666628" y="1463117"/>
            <a:ext cx="3526799" cy="4955156"/>
          </a:xfrm>
        </p:spPr>
        <p:txBody>
          <a:bodyPr/>
          <a:lstStyle/>
          <a:p>
            <a:r>
              <a:rPr lang="en-US" sz="2000" dirty="0"/>
              <a:t>Response contains IP </a:t>
            </a:r>
            <a:r>
              <a:rPr lang="en-US" sz="2000" dirty="0" smtClean="0"/>
              <a:t>address </a:t>
            </a:r>
            <a:r>
              <a:rPr lang="en-US" sz="2000" dirty="0"/>
              <a:t>of next NS </a:t>
            </a:r>
            <a:r>
              <a:rPr lang="en-US" sz="2000" dirty="0" smtClean="0"/>
              <a:t>server (called </a:t>
            </a:r>
            <a:r>
              <a:rPr lang="ja-JP" altLang="en-US" sz="2000" dirty="0"/>
              <a:t>“</a:t>
            </a:r>
            <a:r>
              <a:rPr lang="en-US" sz="2000" dirty="0"/>
              <a:t>glue</a:t>
            </a:r>
            <a:r>
              <a:rPr lang="ja-JP" altLang="en-US" sz="2000" dirty="0"/>
              <a:t>”</a:t>
            </a:r>
            <a:r>
              <a:rPr lang="en-US" sz="2000" dirty="0"/>
              <a:t>)</a:t>
            </a:r>
          </a:p>
          <a:p>
            <a:endParaRPr lang="en-US" sz="2000" dirty="0"/>
          </a:p>
          <a:p>
            <a:r>
              <a:rPr lang="en-US" sz="2000" dirty="0"/>
              <a:t>Response ignored if </a:t>
            </a:r>
            <a:br>
              <a:rPr lang="en-US" sz="2000" dirty="0"/>
            </a:br>
            <a:r>
              <a:rPr lang="en-US" sz="2000" dirty="0"/>
              <a:t>unrecognized </a:t>
            </a:r>
            <a:r>
              <a:rPr lang="en-US" sz="2000" dirty="0" err="1"/>
              <a:t>QueryID</a:t>
            </a:r>
            <a:endParaRPr lang="en-US" sz="2000" dirty="0"/>
          </a:p>
        </p:txBody>
      </p:sp>
    </p:spTree>
    <p:extLst>
      <p:ext uri="{BB962C8B-B14F-4D97-AF65-F5344CB8AC3E}">
        <p14:creationId xmlns:p14="http://schemas.microsoft.com/office/powerpoint/2010/main" val="221533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733679"/>
          </a:xfrm>
        </p:spPr>
        <p:txBody>
          <a:bodyPr/>
          <a:lstStyle/>
          <a:p>
            <a:r>
              <a:rPr lang="en-GB" sz="3600" dirty="0" smtClean="0"/>
              <a:t>Authoritative response to resolver </a:t>
            </a:r>
            <a:endParaRPr lang="en-GB" sz="36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51250" t="28000" r="3751" b="13000"/>
          <a:stretch>
            <a:fillRect/>
          </a:stretch>
        </p:blipFill>
        <p:spPr bwMode="auto">
          <a:xfrm>
            <a:off x="3593049" y="1439589"/>
            <a:ext cx="6103938"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med"/>
              </a14:hiddenLine>
            </a:ext>
          </a:extLst>
        </p:spPr>
      </p:pic>
      <p:grpSp>
        <p:nvGrpSpPr>
          <p:cNvPr id="7" name="Group 6"/>
          <p:cNvGrpSpPr>
            <a:grpSpLocks/>
          </p:cNvGrpSpPr>
          <p:nvPr/>
        </p:nvGrpSpPr>
        <p:grpSpPr bwMode="auto">
          <a:xfrm>
            <a:off x="1693873" y="4639336"/>
            <a:ext cx="1905000" cy="401638"/>
            <a:chOff x="609600" y="4724400"/>
            <a:chExt cx="1905000" cy="401638"/>
          </a:xfrm>
        </p:grpSpPr>
        <p:cxnSp>
          <p:nvCxnSpPr>
            <p:cNvPr id="8" name="Straight Arrow Connector 6"/>
            <p:cNvCxnSpPr>
              <a:cxnSpLocks noChangeShapeType="1"/>
            </p:cNvCxnSpPr>
            <p:nvPr/>
          </p:nvCxnSpPr>
          <p:spPr bwMode="auto">
            <a:xfrm>
              <a:off x="609600" y="5124450"/>
              <a:ext cx="1905000" cy="1588"/>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9" name="TextBox 7"/>
            <p:cNvSpPr txBox="1">
              <a:spLocks noChangeArrowheads="1"/>
            </p:cNvSpPr>
            <p:nvPr/>
          </p:nvSpPr>
          <p:spPr bwMode="auto">
            <a:xfrm>
              <a:off x="609600" y="4724400"/>
              <a:ext cx="155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dirty="0"/>
                <a:t>final answer</a:t>
              </a:r>
            </a:p>
          </p:txBody>
        </p:sp>
      </p:grpSp>
    </p:spTree>
    <p:extLst>
      <p:ext uri="{BB962C8B-B14F-4D97-AF65-F5344CB8AC3E}">
        <p14:creationId xmlns:p14="http://schemas.microsoft.com/office/powerpoint/2010/main" val="3224264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Dr. Sandra Scott-Hayward</a:t>
            </a:r>
            <a:endParaRPr lang="en-US" dirty="0"/>
          </a:p>
        </p:txBody>
      </p:sp>
      <p:sp>
        <p:nvSpPr>
          <p:cNvPr id="3" name="Text Placeholder 2"/>
          <p:cNvSpPr>
            <a:spLocks noGrp="1"/>
          </p:cNvSpPr>
          <p:nvPr>
            <p:ph type="body" sz="quarter" idx="12"/>
          </p:nvPr>
        </p:nvSpPr>
        <p:spPr/>
        <p:txBody>
          <a:bodyPr/>
          <a:lstStyle/>
          <a:p>
            <a:r>
              <a:rPr lang="en-US" dirty="0" smtClean="0"/>
              <a:t>CSC3064 Lecture 08</a:t>
            </a:r>
            <a:endParaRPr lang="en-US" dirty="0"/>
          </a:p>
        </p:txBody>
      </p:sp>
      <p:sp>
        <p:nvSpPr>
          <p:cNvPr id="4" name="Text Placeholder 3"/>
          <p:cNvSpPr>
            <a:spLocks noGrp="1"/>
          </p:cNvSpPr>
          <p:nvPr>
            <p:ph type="body" sz="quarter" idx="13"/>
          </p:nvPr>
        </p:nvSpPr>
        <p:spPr>
          <a:xfrm>
            <a:off x="1582737" y="6033711"/>
            <a:ext cx="4773817" cy="401567"/>
          </a:xfrm>
        </p:spPr>
        <p:txBody>
          <a:bodyPr/>
          <a:lstStyle/>
          <a:p>
            <a:r>
              <a:rPr lang="en-US" dirty="0" smtClean="0"/>
              <a:t>School of Electronics, Electrical Engineering and Computer Science</a:t>
            </a:r>
            <a:endParaRPr lang="en-US" dirty="0"/>
          </a:p>
        </p:txBody>
      </p:sp>
      <p:sp>
        <p:nvSpPr>
          <p:cNvPr id="5" name="Text Placeholder 4"/>
          <p:cNvSpPr>
            <a:spLocks noGrp="1"/>
          </p:cNvSpPr>
          <p:nvPr>
            <p:ph type="body" sz="quarter" idx="15"/>
          </p:nvPr>
        </p:nvSpPr>
        <p:spPr>
          <a:xfrm>
            <a:off x="1509586" y="1203608"/>
            <a:ext cx="5622734" cy="3234280"/>
          </a:xfrm>
        </p:spPr>
        <p:txBody>
          <a:bodyPr/>
          <a:lstStyle/>
          <a:p>
            <a:endParaRPr lang="en-US" dirty="0" smtClean="0"/>
          </a:p>
          <a:p>
            <a:r>
              <a:rPr lang="en-US" dirty="0" smtClean="0"/>
              <a:t>Security Issues in Internet Protocols – Part 3</a:t>
            </a:r>
            <a:endParaRPr lang="en-US" dirty="0"/>
          </a:p>
        </p:txBody>
      </p:sp>
    </p:spTree>
    <p:extLst>
      <p:ext uri="{BB962C8B-B14F-4D97-AF65-F5344CB8AC3E}">
        <p14:creationId xmlns:p14="http://schemas.microsoft.com/office/powerpoint/2010/main" val="9658572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 Data Flow</a:t>
            </a:r>
            <a:endParaRPr lang="en-GB" sz="3600" dirty="0"/>
          </a:p>
        </p:txBody>
      </p:sp>
      <p:pic>
        <p:nvPicPr>
          <p:cNvPr id="5" name="Picture 5"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609150" y="1033572"/>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4123376" y="1424354"/>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9"/>
          <p:cNvSpPr>
            <a:spLocks noChangeShapeType="1"/>
          </p:cNvSpPr>
          <p:nvPr/>
        </p:nvSpPr>
        <p:spPr bwMode="auto">
          <a:xfrm>
            <a:off x="7134736" y="1831308"/>
            <a:ext cx="290287" cy="736146"/>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pic>
        <p:nvPicPr>
          <p:cNvPr id="8" name="Picture 4"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5063049" y="5021428"/>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5386899" y="5078578"/>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5324" y="2983078"/>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7"/>
          <p:cNvGrpSpPr>
            <a:grpSpLocks/>
          </p:cNvGrpSpPr>
          <p:nvPr/>
        </p:nvGrpSpPr>
        <p:grpSpPr bwMode="auto">
          <a:xfrm>
            <a:off x="2294450" y="2768765"/>
            <a:ext cx="763587" cy="969963"/>
            <a:chOff x="2565" y="1392"/>
            <a:chExt cx="481" cy="611"/>
          </a:xfrm>
        </p:grpSpPr>
        <p:sp>
          <p:nvSpPr>
            <p:cNvPr id="12" name="Rectangle 8"/>
            <p:cNvSpPr>
              <a:spLocks noChangeArrowheads="1"/>
            </p:cNvSpPr>
            <p:nvPr/>
          </p:nvSpPr>
          <p:spPr bwMode="auto">
            <a:xfrm>
              <a:off x="2565" y="1392"/>
              <a:ext cx="481" cy="611"/>
            </a:xfrm>
            <a:prstGeom prst="rect">
              <a:avLst/>
            </a:prstGeom>
            <a:solidFill>
              <a:srgbClr val="FFFFFF"/>
            </a:solidFill>
            <a:ln w="19050">
              <a:solidFill>
                <a:srgbClr val="000000"/>
              </a:solidFill>
              <a:miter lim="800000"/>
              <a:headEnd/>
              <a:tailEnd/>
            </a:ln>
            <a:effectLst>
              <a:outerShdw blurRad="63500" dist="107763" dir="2700000" algn="ctr" rotWithShape="0">
                <a:srgbClr val="808080">
                  <a:alpha val="74998"/>
                </a:srgbClr>
              </a:outerShdw>
            </a:effectLst>
          </p:spPr>
          <p:txBody>
            <a:bodyPr wrap="none" anchor="ctr"/>
            <a:lstStyle/>
            <a:p>
              <a:pPr>
                <a:defRPr/>
              </a:pPr>
              <a:endParaRPr lang="en-US" kern="0">
                <a:solidFill>
                  <a:sysClr val="windowText" lastClr="000000"/>
                </a:solidFill>
              </a:endParaRPr>
            </a:p>
          </p:txBody>
        </p:sp>
        <p:sp>
          <p:nvSpPr>
            <p:cNvPr id="13" name="Text Box 9"/>
            <p:cNvSpPr txBox="1">
              <a:spLocks noChangeArrowheads="1"/>
            </p:cNvSpPr>
            <p:nvPr/>
          </p:nvSpPr>
          <p:spPr bwMode="auto">
            <a:xfrm>
              <a:off x="2626" y="1523"/>
              <a:ext cx="37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kern="0" dirty="0">
                  <a:solidFill>
                    <a:sysClr val="windowText" lastClr="000000"/>
                  </a:solidFill>
                </a:rPr>
                <a:t>Zone</a:t>
              </a:r>
            </a:p>
            <a:p>
              <a:pPr algn="ctr">
                <a:defRPr/>
              </a:pPr>
              <a:r>
                <a:rPr lang="en-US" sz="1600" kern="0" dirty="0">
                  <a:solidFill>
                    <a:sysClr val="windowText" lastClr="000000"/>
                  </a:solidFill>
                </a:rPr>
                <a:t>File</a:t>
              </a:r>
            </a:p>
          </p:txBody>
        </p:sp>
        <p:sp>
          <p:nvSpPr>
            <p:cNvPr id="14" name="Line 10"/>
            <p:cNvSpPr>
              <a:spLocks noChangeShapeType="1"/>
            </p:cNvSpPr>
            <p:nvPr/>
          </p:nvSpPr>
          <p:spPr bwMode="auto">
            <a:xfrm>
              <a:off x="2622" y="14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5" name="Line 11"/>
            <p:cNvSpPr>
              <a:spLocks noChangeShapeType="1"/>
            </p:cNvSpPr>
            <p:nvPr/>
          </p:nvSpPr>
          <p:spPr bwMode="auto">
            <a:xfrm>
              <a:off x="2627" y="1507"/>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6" name="Line 12"/>
            <p:cNvSpPr>
              <a:spLocks noChangeShapeType="1"/>
            </p:cNvSpPr>
            <p:nvPr/>
          </p:nvSpPr>
          <p:spPr bwMode="auto">
            <a:xfrm>
              <a:off x="2629" y="1551"/>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7" name="Line 13"/>
            <p:cNvSpPr>
              <a:spLocks noChangeShapeType="1"/>
            </p:cNvSpPr>
            <p:nvPr/>
          </p:nvSpPr>
          <p:spPr bwMode="auto">
            <a:xfrm>
              <a:off x="2622" y="18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8" name="Line 14"/>
            <p:cNvSpPr>
              <a:spLocks noChangeShapeType="1"/>
            </p:cNvSpPr>
            <p:nvPr/>
          </p:nvSpPr>
          <p:spPr bwMode="auto">
            <a:xfrm>
              <a:off x="2624" y="1904"/>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9" name="Line 15"/>
            <p:cNvSpPr>
              <a:spLocks noChangeShapeType="1"/>
            </p:cNvSpPr>
            <p:nvPr/>
          </p:nvSpPr>
          <p:spPr bwMode="auto">
            <a:xfrm>
              <a:off x="2627" y="1946"/>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grpSp>
      <p:sp>
        <p:nvSpPr>
          <p:cNvPr id="20" name="Line 17"/>
          <p:cNvSpPr>
            <a:spLocks noChangeShapeType="1"/>
          </p:cNvSpPr>
          <p:nvPr/>
        </p:nvSpPr>
        <p:spPr bwMode="auto">
          <a:xfrm>
            <a:off x="3118361" y="3302164"/>
            <a:ext cx="1085850" cy="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1" name="Line 67"/>
          <p:cNvSpPr>
            <a:spLocks noChangeShapeType="1"/>
          </p:cNvSpPr>
          <p:nvPr/>
        </p:nvSpPr>
        <p:spPr bwMode="auto">
          <a:xfrm flipV="1">
            <a:off x="3146937" y="3397414"/>
            <a:ext cx="1057275" cy="120015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2" name="Text Box 68"/>
          <p:cNvSpPr txBox="1">
            <a:spLocks noChangeArrowheads="1"/>
          </p:cNvSpPr>
          <p:nvPr/>
        </p:nvSpPr>
        <p:spPr bwMode="auto">
          <a:xfrm>
            <a:off x="1993861" y="4491203"/>
            <a:ext cx="1887055"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Dynamic Mapping</a:t>
            </a:r>
          </a:p>
          <a:p>
            <a:pPr algn="ctr">
              <a:defRPr/>
            </a:pPr>
            <a:r>
              <a:rPr lang="en-US" kern="0" dirty="0">
                <a:solidFill>
                  <a:sysClr val="windowText" lastClr="000000"/>
                </a:solidFill>
              </a:rPr>
              <a:t>by DHCP etc.</a:t>
            </a:r>
          </a:p>
        </p:txBody>
      </p:sp>
      <p:sp>
        <p:nvSpPr>
          <p:cNvPr id="23" name="Line 69"/>
          <p:cNvSpPr>
            <a:spLocks noChangeShapeType="1"/>
          </p:cNvSpPr>
          <p:nvPr/>
        </p:nvSpPr>
        <p:spPr bwMode="auto">
          <a:xfrm>
            <a:off x="4604261" y="3683164"/>
            <a:ext cx="762000" cy="1265238"/>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4" name="Line 70"/>
          <p:cNvSpPr>
            <a:spLocks noChangeShapeType="1"/>
          </p:cNvSpPr>
          <p:nvPr/>
        </p:nvSpPr>
        <p:spPr bwMode="auto">
          <a:xfrm>
            <a:off x="4670937" y="3645065"/>
            <a:ext cx="809625" cy="1343025"/>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5" name="Text Box 71"/>
          <p:cNvSpPr txBox="1">
            <a:spLocks noChangeArrowheads="1"/>
          </p:cNvSpPr>
          <p:nvPr/>
        </p:nvSpPr>
        <p:spPr bwMode="auto">
          <a:xfrm>
            <a:off x="3534377" y="2557627"/>
            <a:ext cx="2082621"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Authoritative Server</a:t>
            </a:r>
          </a:p>
        </p:txBody>
      </p:sp>
      <p:sp>
        <p:nvSpPr>
          <p:cNvPr id="26" name="Text Box 72"/>
          <p:cNvSpPr txBox="1">
            <a:spLocks noChangeArrowheads="1"/>
          </p:cNvSpPr>
          <p:nvPr/>
        </p:nvSpPr>
        <p:spPr bwMode="auto">
          <a:xfrm>
            <a:off x="4625789" y="5767899"/>
            <a:ext cx="1519053"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Backup Server</a:t>
            </a:r>
          </a:p>
        </p:txBody>
      </p:sp>
      <p:pic>
        <p:nvPicPr>
          <p:cNvPr id="27" name="Picture 73"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9524" y="2670643"/>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74"/>
          <p:cNvSpPr txBox="1">
            <a:spLocks noChangeArrowheads="1"/>
          </p:cNvSpPr>
          <p:nvPr/>
        </p:nvSpPr>
        <p:spPr bwMode="auto">
          <a:xfrm>
            <a:off x="7951345" y="2384099"/>
            <a:ext cx="974947"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Caching </a:t>
            </a:r>
          </a:p>
          <a:p>
            <a:pPr algn="ctr">
              <a:defRPr/>
            </a:pPr>
            <a:r>
              <a:rPr lang="en-US" kern="0" dirty="0">
                <a:solidFill>
                  <a:sysClr val="windowText" lastClr="000000"/>
                </a:solidFill>
              </a:rPr>
              <a:t>Server</a:t>
            </a:r>
          </a:p>
        </p:txBody>
      </p:sp>
      <p:pic>
        <p:nvPicPr>
          <p:cNvPr id="29" name="Picture 75" descr="Picture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6337" y="4767729"/>
            <a:ext cx="97631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76"/>
          <p:cNvSpPr txBox="1">
            <a:spLocks noChangeArrowheads="1"/>
          </p:cNvSpPr>
          <p:nvPr/>
        </p:nvSpPr>
        <p:spPr bwMode="auto">
          <a:xfrm>
            <a:off x="8506337" y="5480544"/>
            <a:ext cx="989373"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Resolver</a:t>
            </a:r>
          </a:p>
        </p:txBody>
      </p:sp>
      <p:sp>
        <p:nvSpPr>
          <p:cNvPr id="31" name="Line 77"/>
          <p:cNvSpPr>
            <a:spLocks noChangeShapeType="1"/>
          </p:cNvSpPr>
          <p:nvPr/>
        </p:nvSpPr>
        <p:spPr bwMode="auto">
          <a:xfrm>
            <a:off x="7757037" y="3342155"/>
            <a:ext cx="809625" cy="1343025"/>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2" name="Line 78"/>
          <p:cNvSpPr>
            <a:spLocks noChangeShapeType="1"/>
          </p:cNvSpPr>
          <p:nvPr/>
        </p:nvSpPr>
        <p:spPr bwMode="auto">
          <a:xfrm flipH="1">
            <a:off x="5842511" y="3342154"/>
            <a:ext cx="1457325" cy="1606248"/>
          </a:xfrm>
          <a:prstGeom prst="line">
            <a:avLst/>
          </a:prstGeom>
          <a:noFill/>
          <a:ln w="28575">
            <a:solidFill>
              <a:srgbClr val="003399"/>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3" name="Line 79"/>
          <p:cNvSpPr>
            <a:spLocks noChangeShapeType="1"/>
          </p:cNvSpPr>
          <p:nvPr/>
        </p:nvSpPr>
        <p:spPr bwMode="auto">
          <a:xfrm flipV="1">
            <a:off x="4802712" y="2989729"/>
            <a:ext cx="2468549" cy="312435"/>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pic>
        <p:nvPicPr>
          <p:cNvPr id="34"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608" y="5132250"/>
            <a:ext cx="906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hteck 108"/>
          <p:cNvSpPr/>
          <p:nvPr/>
        </p:nvSpPr>
        <p:spPr>
          <a:xfrm>
            <a:off x="1883813" y="2363436"/>
            <a:ext cx="1593705" cy="369332"/>
          </a:xfrm>
          <a:prstGeom prst="rect">
            <a:avLst/>
          </a:prstGeom>
        </p:spPr>
        <p:txBody>
          <a:bodyPr wrap="none">
            <a:spAutoFit/>
          </a:bodyPr>
          <a:lstStyle/>
          <a:p>
            <a:pPr algn="ctr">
              <a:defRPr/>
            </a:pPr>
            <a:r>
              <a:rPr lang="en-US" kern="0" dirty="0">
                <a:solidFill>
                  <a:sysClr val="windowText" lastClr="000000"/>
                </a:solidFill>
              </a:rPr>
              <a:t>Static Mapping</a:t>
            </a:r>
          </a:p>
        </p:txBody>
      </p:sp>
      <p:pic>
        <p:nvPicPr>
          <p:cNvPr id="36" name="Picture 6"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9950" y="1480472"/>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71"/>
          <p:cNvSpPr txBox="1">
            <a:spLocks noChangeArrowheads="1"/>
          </p:cNvSpPr>
          <p:nvPr/>
        </p:nvSpPr>
        <p:spPr bwMode="auto">
          <a:xfrm>
            <a:off x="3887324" y="1055021"/>
            <a:ext cx="1191352"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TLD Server</a:t>
            </a:r>
          </a:p>
        </p:txBody>
      </p:sp>
      <p:pic>
        <p:nvPicPr>
          <p:cNvPr id="38" name="Picture 6"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7074" y="1092566"/>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71"/>
          <p:cNvSpPr txBox="1">
            <a:spLocks noChangeArrowheads="1"/>
          </p:cNvSpPr>
          <p:nvPr/>
        </p:nvSpPr>
        <p:spPr bwMode="auto">
          <a:xfrm>
            <a:off x="6505275" y="667115"/>
            <a:ext cx="1284326"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Root Server</a:t>
            </a:r>
          </a:p>
        </p:txBody>
      </p:sp>
      <p:sp>
        <p:nvSpPr>
          <p:cNvPr id="40" name="Line 79"/>
          <p:cNvSpPr>
            <a:spLocks noChangeShapeType="1"/>
          </p:cNvSpPr>
          <p:nvPr/>
        </p:nvSpPr>
        <p:spPr bwMode="auto">
          <a:xfrm>
            <a:off x="4921308" y="1831308"/>
            <a:ext cx="2418217" cy="979714"/>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grpSp>
        <p:nvGrpSpPr>
          <p:cNvPr id="41" name="Group 7"/>
          <p:cNvGrpSpPr>
            <a:grpSpLocks/>
          </p:cNvGrpSpPr>
          <p:nvPr/>
        </p:nvGrpSpPr>
        <p:grpSpPr bwMode="auto">
          <a:xfrm>
            <a:off x="2957117" y="1469346"/>
            <a:ext cx="531147" cy="674701"/>
            <a:chOff x="2565" y="1392"/>
            <a:chExt cx="481" cy="611"/>
          </a:xfrm>
        </p:grpSpPr>
        <p:sp>
          <p:nvSpPr>
            <p:cNvPr id="42" name="Rectangle 8"/>
            <p:cNvSpPr>
              <a:spLocks noChangeArrowheads="1"/>
            </p:cNvSpPr>
            <p:nvPr/>
          </p:nvSpPr>
          <p:spPr bwMode="auto">
            <a:xfrm>
              <a:off x="2565" y="1392"/>
              <a:ext cx="481" cy="611"/>
            </a:xfrm>
            <a:prstGeom prst="rect">
              <a:avLst/>
            </a:prstGeom>
            <a:solidFill>
              <a:srgbClr val="FFFFFF"/>
            </a:solidFill>
            <a:ln w="19050">
              <a:solidFill>
                <a:srgbClr val="000000"/>
              </a:solidFill>
              <a:miter lim="800000"/>
              <a:headEnd/>
              <a:tailEnd/>
            </a:ln>
            <a:effectLst>
              <a:outerShdw blurRad="63500" dist="107763" dir="2700000" algn="ctr" rotWithShape="0">
                <a:srgbClr val="808080">
                  <a:alpha val="74998"/>
                </a:srgbClr>
              </a:outerShdw>
            </a:effectLst>
          </p:spPr>
          <p:txBody>
            <a:bodyPr wrap="none" anchor="ctr"/>
            <a:lstStyle/>
            <a:p>
              <a:pPr>
                <a:defRPr/>
              </a:pPr>
              <a:endParaRPr lang="en-US" kern="0">
                <a:solidFill>
                  <a:sysClr val="windowText" lastClr="000000"/>
                </a:solidFill>
              </a:endParaRPr>
            </a:p>
          </p:txBody>
        </p:sp>
        <p:sp>
          <p:nvSpPr>
            <p:cNvPr id="43" name="Text Box 9"/>
            <p:cNvSpPr txBox="1">
              <a:spLocks noChangeArrowheads="1"/>
            </p:cNvSpPr>
            <p:nvPr/>
          </p:nvSpPr>
          <p:spPr bwMode="auto">
            <a:xfrm>
              <a:off x="2616" y="1523"/>
              <a:ext cx="401"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kern="0" dirty="0">
                  <a:solidFill>
                    <a:sysClr val="windowText" lastClr="000000"/>
                  </a:solidFill>
                </a:rPr>
                <a:t>Zone</a:t>
              </a:r>
            </a:p>
            <a:p>
              <a:pPr algn="ctr">
                <a:defRPr/>
              </a:pPr>
              <a:r>
                <a:rPr lang="en-US" sz="1000" kern="0" dirty="0">
                  <a:solidFill>
                    <a:sysClr val="windowText" lastClr="000000"/>
                  </a:solidFill>
                </a:rPr>
                <a:t>File</a:t>
              </a:r>
            </a:p>
          </p:txBody>
        </p:sp>
        <p:sp>
          <p:nvSpPr>
            <p:cNvPr id="44" name="Line 10"/>
            <p:cNvSpPr>
              <a:spLocks noChangeShapeType="1"/>
            </p:cNvSpPr>
            <p:nvPr/>
          </p:nvSpPr>
          <p:spPr bwMode="auto">
            <a:xfrm>
              <a:off x="2622" y="14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5" name="Line 11"/>
            <p:cNvSpPr>
              <a:spLocks noChangeShapeType="1"/>
            </p:cNvSpPr>
            <p:nvPr/>
          </p:nvSpPr>
          <p:spPr bwMode="auto">
            <a:xfrm>
              <a:off x="2627" y="1507"/>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6" name="Line 12"/>
            <p:cNvSpPr>
              <a:spLocks noChangeShapeType="1"/>
            </p:cNvSpPr>
            <p:nvPr/>
          </p:nvSpPr>
          <p:spPr bwMode="auto">
            <a:xfrm>
              <a:off x="2629" y="1551"/>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7" name="Line 13"/>
            <p:cNvSpPr>
              <a:spLocks noChangeShapeType="1"/>
            </p:cNvSpPr>
            <p:nvPr/>
          </p:nvSpPr>
          <p:spPr bwMode="auto">
            <a:xfrm>
              <a:off x="2622" y="18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8" name="Line 14"/>
            <p:cNvSpPr>
              <a:spLocks noChangeShapeType="1"/>
            </p:cNvSpPr>
            <p:nvPr/>
          </p:nvSpPr>
          <p:spPr bwMode="auto">
            <a:xfrm>
              <a:off x="2624" y="1904"/>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9" name="Line 15"/>
            <p:cNvSpPr>
              <a:spLocks noChangeShapeType="1"/>
            </p:cNvSpPr>
            <p:nvPr/>
          </p:nvSpPr>
          <p:spPr bwMode="auto">
            <a:xfrm>
              <a:off x="2627" y="1946"/>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grpSp>
      <p:sp>
        <p:nvSpPr>
          <p:cNvPr id="50" name="Line 17"/>
          <p:cNvSpPr>
            <a:spLocks noChangeShapeType="1"/>
          </p:cNvSpPr>
          <p:nvPr/>
        </p:nvSpPr>
        <p:spPr bwMode="auto">
          <a:xfrm flipV="1">
            <a:off x="3597575" y="1756139"/>
            <a:ext cx="481239" cy="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grpSp>
        <p:nvGrpSpPr>
          <p:cNvPr id="51" name="Group 7"/>
          <p:cNvGrpSpPr>
            <a:grpSpLocks/>
          </p:cNvGrpSpPr>
          <p:nvPr/>
        </p:nvGrpSpPr>
        <p:grpSpPr bwMode="auto">
          <a:xfrm>
            <a:off x="5386900" y="1097890"/>
            <a:ext cx="531147" cy="674701"/>
            <a:chOff x="2565" y="1392"/>
            <a:chExt cx="481" cy="611"/>
          </a:xfrm>
        </p:grpSpPr>
        <p:sp>
          <p:nvSpPr>
            <p:cNvPr id="52" name="Rectangle 8"/>
            <p:cNvSpPr>
              <a:spLocks noChangeArrowheads="1"/>
            </p:cNvSpPr>
            <p:nvPr/>
          </p:nvSpPr>
          <p:spPr bwMode="auto">
            <a:xfrm>
              <a:off x="2565" y="1392"/>
              <a:ext cx="481" cy="611"/>
            </a:xfrm>
            <a:prstGeom prst="rect">
              <a:avLst/>
            </a:prstGeom>
            <a:solidFill>
              <a:srgbClr val="FFFFFF"/>
            </a:solidFill>
            <a:ln w="19050">
              <a:solidFill>
                <a:srgbClr val="000000"/>
              </a:solidFill>
              <a:miter lim="800000"/>
              <a:headEnd/>
              <a:tailEnd/>
            </a:ln>
            <a:effectLst>
              <a:outerShdw blurRad="63500" dist="107763" dir="2700000" algn="ctr" rotWithShape="0">
                <a:srgbClr val="808080">
                  <a:alpha val="74998"/>
                </a:srgbClr>
              </a:outerShdw>
            </a:effectLst>
          </p:spPr>
          <p:txBody>
            <a:bodyPr wrap="none" anchor="ctr"/>
            <a:lstStyle/>
            <a:p>
              <a:pPr>
                <a:defRPr/>
              </a:pPr>
              <a:endParaRPr lang="en-US" kern="0">
                <a:solidFill>
                  <a:sysClr val="windowText" lastClr="000000"/>
                </a:solidFill>
              </a:endParaRPr>
            </a:p>
          </p:txBody>
        </p:sp>
        <p:sp>
          <p:nvSpPr>
            <p:cNvPr id="53" name="Text Box 9"/>
            <p:cNvSpPr txBox="1">
              <a:spLocks noChangeArrowheads="1"/>
            </p:cNvSpPr>
            <p:nvPr/>
          </p:nvSpPr>
          <p:spPr bwMode="auto">
            <a:xfrm>
              <a:off x="2616" y="1523"/>
              <a:ext cx="401"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kern="0" dirty="0">
                  <a:solidFill>
                    <a:sysClr val="windowText" lastClr="000000"/>
                  </a:solidFill>
                </a:rPr>
                <a:t>Zone</a:t>
              </a:r>
            </a:p>
            <a:p>
              <a:pPr algn="ctr">
                <a:defRPr/>
              </a:pPr>
              <a:r>
                <a:rPr lang="en-US" sz="1000" kern="0" dirty="0">
                  <a:solidFill>
                    <a:sysClr val="windowText" lastClr="000000"/>
                  </a:solidFill>
                </a:rPr>
                <a:t>File</a:t>
              </a:r>
            </a:p>
          </p:txBody>
        </p:sp>
        <p:sp>
          <p:nvSpPr>
            <p:cNvPr id="54" name="Line 10"/>
            <p:cNvSpPr>
              <a:spLocks noChangeShapeType="1"/>
            </p:cNvSpPr>
            <p:nvPr/>
          </p:nvSpPr>
          <p:spPr bwMode="auto">
            <a:xfrm>
              <a:off x="2622" y="14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55" name="Line 11"/>
            <p:cNvSpPr>
              <a:spLocks noChangeShapeType="1"/>
            </p:cNvSpPr>
            <p:nvPr/>
          </p:nvSpPr>
          <p:spPr bwMode="auto">
            <a:xfrm>
              <a:off x="2627" y="1507"/>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56" name="Line 12"/>
            <p:cNvSpPr>
              <a:spLocks noChangeShapeType="1"/>
            </p:cNvSpPr>
            <p:nvPr/>
          </p:nvSpPr>
          <p:spPr bwMode="auto">
            <a:xfrm>
              <a:off x="2629" y="1551"/>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57" name="Line 13"/>
            <p:cNvSpPr>
              <a:spLocks noChangeShapeType="1"/>
            </p:cNvSpPr>
            <p:nvPr/>
          </p:nvSpPr>
          <p:spPr bwMode="auto">
            <a:xfrm>
              <a:off x="2622" y="18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58" name="Line 14"/>
            <p:cNvSpPr>
              <a:spLocks noChangeShapeType="1"/>
            </p:cNvSpPr>
            <p:nvPr/>
          </p:nvSpPr>
          <p:spPr bwMode="auto">
            <a:xfrm>
              <a:off x="2624" y="1904"/>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59" name="Line 15"/>
            <p:cNvSpPr>
              <a:spLocks noChangeShapeType="1"/>
            </p:cNvSpPr>
            <p:nvPr/>
          </p:nvSpPr>
          <p:spPr bwMode="auto">
            <a:xfrm>
              <a:off x="2627" y="1946"/>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grpSp>
      <p:sp>
        <p:nvSpPr>
          <p:cNvPr id="60" name="Line 17"/>
          <p:cNvSpPr>
            <a:spLocks noChangeShapeType="1"/>
          </p:cNvSpPr>
          <p:nvPr/>
        </p:nvSpPr>
        <p:spPr bwMode="auto">
          <a:xfrm>
            <a:off x="6073379" y="1424353"/>
            <a:ext cx="432089" cy="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 name="Rectangle 2"/>
          <p:cNvSpPr/>
          <p:nvPr/>
        </p:nvSpPr>
        <p:spPr>
          <a:xfrm>
            <a:off x="546730" y="6241772"/>
            <a:ext cx="7342779" cy="369332"/>
          </a:xfrm>
          <a:prstGeom prst="rect">
            <a:avLst/>
          </a:prstGeom>
        </p:spPr>
        <p:txBody>
          <a:bodyPr wrap="none">
            <a:spAutoFit/>
          </a:bodyPr>
          <a:lstStyle/>
          <a:p>
            <a:r>
              <a:rPr lang="en-GB" dirty="0" smtClean="0"/>
              <a:t>Overview of DNS at: </a:t>
            </a:r>
            <a:r>
              <a:rPr lang="en-GB" dirty="0" smtClean="0">
                <a:hlinkClick r:id="rId5"/>
              </a:rPr>
              <a:t>https</a:t>
            </a:r>
            <a:r>
              <a:rPr lang="en-GB" dirty="0">
                <a:hlinkClick r:id="rId5"/>
              </a:rPr>
              <a:t>://www.cloudflare.com/learning/dns/what-is-dns</a:t>
            </a:r>
            <a:r>
              <a:rPr lang="en-GB" dirty="0" smtClean="0">
                <a:hlinkClick r:id="rId5"/>
              </a:rPr>
              <a:t>/</a:t>
            </a:r>
            <a:r>
              <a:rPr lang="en-GB" dirty="0" smtClean="0"/>
              <a:t> </a:t>
            </a:r>
            <a:endParaRPr lang="en-GB" dirty="0"/>
          </a:p>
        </p:txBody>
      </p:sp>
    </p:spTree>
    <p:extLst>
      <p:ext uri="{BB962C8B-B14F-4D97-AF65-F5344CB8AC3E}">
        <p14:creationId xmlns:p14="http://schemas.microsoft.com/office/powerpoint/2010/main" val="30586750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Basic DNS vulnerabilities</a:t>
            </a:r>
            <a:endParaRPr lang="en-GB" sz="3600" dirty="0"/>
          </a:p>
        </p:txBody>
      </p:sp>
      <p:sp>
        <p:nvSpPr>
          <p:cNvPr id="61" name="Text Placeholder 2"/>
          <p:cNvSpPr>
            <a:spLocks noGrp="1"/>
          </p:cNvSpPr>
          <p:nvPr>
            <p:ph type="body" sz="quarter" idx="13"/>
          </p:nvPr>
        </p:nvSpPr>
        <p:spPr>
          <a:xfrm>
            <a:off x="666628" y="1463117"/>
            <a:ext cx="10320920" cy="4955156"/>
          </a:xfrm>
        </p:spPr>
        <p:txBody>
          <a:bodyPr/>
          <a:lstStyle/>
          <a:p>
            <a:pPr>
              <a:lnSpc>
                <a:spcPct val="90000"/>
              </a:lnSpc>
            </a:pPr>
            <a:r>
              <a:rPr lang="en-US" sz="2400" dirty="0">
                <a:ea typeface="ＭＳ Ｐゴシック" charset="0"/>
                <a:cs typeface="ＭＳ Ｐゴシック" charset="0"/>
              </a:rPr>
              <a:t>Users/hosts trust the host-address mapping </a:t>
            </a:r>
            <a:r>
              <a:rPr lang="en-US" sz="2400" dirty="0" smtClean="0">
                <a:ea typeface="ＭＳ Ｐゴシック" charset="0"/>
                <a:cs typeface="ＭＳ Ｐゴシック" charset="0"/>
              </a:rPr>
              <a:t>provided </a:t>
            </a:r>
            <a:r>
              <a:rPr lang="en-US" sz="2400" dirty="0">
                <a:ea typeface="ＭＳ Ｐゴシック" charset="0"/>
                <a:cs typeface="ＭＳ Ｐゴシック" charset="0"/>
              </a:rPr>
              <a:t>by DNS:</a:t>
            </a:r>
          </a:p>
          <a:p>
            <a:pPr marL="800100" lvl="1" indent="-342900">
              <a:buFont typeface="Arial" panose="020B0604020202020204" pitchFamily="34" charset="0"/>
              <a:buChar char="•"/>
            </a:pPr>
            <a:r>
              <a:rPr lang="en-US" sz="2000" dirty="0">
                <a:ea typeface="ＭＳ Ｐゴシック" charset="0"/>
              </a:rPr>
              <a:t>Used as basis for many security </a:t>
            </a:r>
            <a:r>
              <a:rPr lang="en-US" sz="2000" dirty="0" smtClean="0">
                <a:ea typeface="ＭＳ Ｐゴシック" charset="0"/>
              </a:rPr>
              <a:t>policies:</a:t>
            </a:r>
          </a:p>
          <a:p>
            <a:pPr lvl="1" defTabSz="806450"/>
            <a:r>
              <a:rPr lang="en-US" sz="2000" dirty="0">
                <a:ea typeface="ＭＳ Ｐゴシック" charset="0"/>
              </a:rPr>
              <a:t>	</a:t>
            </a:r>
            <a:r>
              <a:rPr lang="en-US" sz="2000" dirty="0" smtClean="0">
                <a:ea typeface="ＭＳ Ｐゴシック" charset="0"/>
              </a:rPr>
              <a:t>Browser </a:t>
            </a:r>
            <a:r>
              <a:rPr lang="en-US" sz="2000" dirty="0">
                <a:ea typeface="ＭＳ Ｐゴシック" charset="0"/>
              </a:rPr>
              <a:t>same origin </a:t>
            </a:r>
            <a:r>
              <a:rPr lang="en-US" sz="2000" dirty="0" smtClean="0">
                <a:ea typeface="ＭＳ Ｐゴシック" charset="0"/>
              </a:rPr>
              <a:t>policy, URL </a:t>
            </a:r>
            <a:r>
              <a:rPr lang="en-US" sz="2000" dirty="0">
                <a:ea typeface="ＭＳ Ｐゴシック" charset="0"/>
              </a:rPr>
              <a:t>address bar</a:t>
            </a:r>
          </a:p>
          <a:p>
            <a:pPr lvl="1"/>
            <a:endParaRPr lang="en-US" sz="2000" dirty="0">
              <a:ea typeface="ＭＳ Ｐゴシック" charset="0"/>
            </a:endParaRPr>
          </a:p>
          <a:p>
            <a:pPr>
              <a:lnSpc>
                <a:spcPct val="90000"/>
              </a:lnSpc>
            </a:pPr>
            <a:r>
              <a:rPr lang="en-US" sz="2400" dirty="0">
                <a:ea typeface="ＭＳ Ｐゴシック" charset="0"/>
                <a:cs typeface="ＭＳ Ｐゴシック" charset="0"/>
              </a:rPr>
              <a:t>Obvious problems </a:t>
            </a:r>
          </a:p>
          <a:p>
            <a:pPr marL="800100" lvl="1" indent="-342900">
              <a:spcBef>
                <a:spcPts val="1680"/>
              </a:spcBef>
              <a:buFont typeface="Arial" panose="020B0604020202020204" pitchFamily="34" charset="0"/>
              <a:buChar char="•"/>
            </a:pPr>
            <a:r>
              <a:rPr lang="en-US" sz="2000" dirty="0">
                <a:ea typeface="ＭＳ Ｐゴシック" charset="0"/>
              </a:rPr>
              <a:t>Interception of requests or compromise of DNS servers can result in incorrect or malicious </a:t>
            </a:r>
            <a:r>
              <a:rPr lang="en-US" sz="2000" dirty="0" smtClean="0">
                <a:ea typeface="ＭＳ Ｐゴシック" charset="0"/>
              </a:rPr>
              <a:t>responses </a:t>
            </a:r>
          </a:p>
          <a:p>
            <a:pPr lvl="1" defTabSz="806450">
              <a:spcBef>
                <a:spcPts val="1680"/>
              </a:spcBef>
            </a:pPr>
            <a:r>
              <a:rPr lang="en-US" sz="2000" dirty="0">
                <a:ea typeface="ＭＳ Ｐゴシック" charset="0"/>
              </a:rPr>
              <a:t>	E</a:t>
            </a:r>
            <a:r>
              <a:rPr lang="en-US" sz="2000" dirty="0" smtClean="0">
                <a:ea typeface="ＭＳ Ｐゴシック" charset="0"/>
              </a:rPr>
              <a:t>.g.   A malicious </a:t>
            </a:r>
            <a:r>
              <a:rPr lang="en-US" sz="2000" dirty="0">
                <a:ea typeface="ＭＳ Ｐゴシック" charset="0"/>
              </a:rPr>
              <a:t>access point in a Cafe</a:t>
            </a:r>
          </a:p>
          <a:p>
            <a:pPr marL="800100" lvl="1" indent="-342900">
              <a:spcBef>
                <a:spcPts val="1680"/>
              </a:spcBef>
              <a:buFont typeface="Arial" panose="020B0604020202020204" pitchFamily="34" charset="0"/>
              <a:buChar char="•"/>
            </a:pPr>
            <a:r>
              <a:rPr lang="en-US" sz="2000" dirty="0">
                <a:ea typeface="ＭＳ Ｐゴシック" charset="0"/>
              </a:rPr>
              <a:t>Solution – authenticated requests/responses</a:t>
            </a:r>
          </a:p>
          <a:p>
            <a:pPr marL="1257300" lvl="2" indent="-342900">
              <a:buFont typeface="Arial" panose="020B0604020202020204" pitchFamily="34" charset="0"/>
              <a:buChar char="•"/>
            </a:pPr>
            <a:r>
              <a:rPr lang="en-US" dirty="0">
                <a:ea typeface="ＭＳ Ｐゴシック" charset="0"/>
              </a:rPr>
              <a:t>Provided by </a:t>
            </a:r>
            <a:r>
              <a:rPr lang="en-US" dirty="0" smtClean="0">
                <a:ea typeface="ＭＳ Ｐゴシック" charset="0"/>
              </a:rPr>
              <a:t>DNSSEC     </a:t>
            </a:r>
            <a:r>
              <a:rPr lang="en-US" dirty="0">
                <a:ea typeface="ＭＳ Ｐゴシック" charset="0"/>
              </a:rPr>
              <a:t>…    but few use </a:t>
            </a:r>
            <a:r>
              <a:rPr lang="en-US" dirty="0" smtClean="0">
                <a:ea typeface="ＭＳ Ｐゴシック" charset="0"/>
              </a:rPr>
              <a:t>DNSSEC</a:t>
            </a:r>
            <a:endParaRPr lang="en-US" dirty="0">
              <a:ea typeface="ＭＳ Ｐゴシック" charset="0"/>
            </a:endParaRPr>
          </a:p>
          <a:p>
            <a:pPr marL="0" indent="0">
              <a:buNone/>
              <a:defRPr/>
            </a:pPr>
            <a:endParaRPr lang="en-US" dirty="0"/>
          </a:p>
        </p:txBody>
      </p:sp>
    </p:spTree>
    <p:extLst>
      <p:ext uri="{BB962C8B-B14F-4D97-AF65-F5344CB8AC3E}">
        <p14:creationId xmlns:p14="http://schemas.microsoft.com/office/powerpoint/2010/main" val="118734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Security of the Domain Name System (DNS)</a:t>
            </a:r>
            <a:endParaRPr lang="en-GB" sz="3600" dirty="0"/>
          </a:p>
        </p:txBody>
      </p:sp>
      <p:sp>
        <p:nvSpPr>
          <p:cNvPr id="61" name="Text Placeholder 2"/>
          <p:cNvSpPr>
            <a:spLocks noGrp="1"/>
          </p:cNvSpPr>
          <p:nvPr>
            <p:ph type="body" sz="quarter" idx="13"/>
          </p:nvPr>
        </p:nvSpPr>
        <p:spPr>
          <a:xfrm>
            <a:off x="666628" y="1463117"/>
            <a:ext cx="10320920" cy="4955156"/>
          </a:xfrm>
        </p:spPr>
        <p:txBody>
          <a:bodyPr/>
          <a:lstStyle/>
          <a:p>
            <a:pPr>
              <a:defRPr/>
            </a:pPr>
            <a:r>
              <a:rPr lang="en-US" dirty="0"/>
              <a:t>Vital service for the Internet</a:t>
            </a:r>
          </a:p>
          <a:p>
            <a:pPr marL="800100" lvl="1" indent="-342900">
              <a:buFont typeface="Arial" panose="020B0604020202020204" pitchFamily="34" charset="0"/>
              <a:buChar char="•"/>
              <a:defRPr/>
            </a:pPr>
            <a:r>
              <a:rPr lang="ja-JP" altLang="en-US" sz="2000" dirty="0"/>
              <a:t>“</a:t>
            </a:r>
            <a:r>
              <a:rPr lang="en-US" sz="2000" dirty="0"/>
              <a:t>Do you know the IP-Address of your mail server?</a:t>
            </a:r>
            <a:r>
              <a:rPr lang="ja-JP" altLang="en-US" sz="2000" dirty="0"/>
              <a:t>”</a:t>
            </a:r>
            <a:endParaRPr lang="en-US" sz="2000" dirty="0"/>
          </a:p>
          <a:p>
            <a:pPr marL="800100" lvl="1" indent="-342900">
              <a:buFont typeface="Arial" panose="020B0604020202020204" pitchFamily="34" charset="0"/>
              <a:buChar char="•"/>
              <a:defRPr/>
            </a:pPr>
            <a:r>
              <a:rPr lang="ja-JP" altLang="en-US" sz="2000" dirty="0"/>
              <a:t>“</a:t>
            </a:r>
            <a:r>
              <a:rPr lang="en-US" sz="2000" dirty="0"/>
              <a:t>You know you should not follow the link</a:t>
            </a:r>
          </a:p>
          <a:p>
            <a:pPr lvl="1">
              <a:defRPr/>
            </a:pPr>
            <a:r>
              <a:rPr lang="en-US" sz="2000" b="1" dirty="0" smtClean="0"/>
              <a:t>	</a:t>
            </a:r>
            <a:r>
              <a:rPr lang="en-US" sz="2000" b="1" dirty="0" smtClean="0">
                <a:latin typeface="Courier New" charset="0"/>
              </a:rPr>
              <a:t>http</a:t>
            </a:r>
            <a:r>
              <a:rPr lang="en-US" sz="2000" b="1" dirty="0">
                <a:latin typeface="Courier New" charset="0"/>
              </a:rPr>
              <a:t>://very.malicio.us</a:t>
            </a:r>
          </a:p>
          <a:p>
            <a:pPr lvl="1">
              <a:defRPr/>
            </a:pPr>
            <a:r>
              <a:rPr lang="en-US" sz="2000" dirty="0" smtClean="0"/>
              <a:t>	but </a:t>
            </a:r>
            <a:r>
              <a:rPr lang="en-US" sz="2000" dirty="0"/>
              <a:t>what about</a:t>
            </a:r>
          </a:p>
          <a:p>
            <a:pPr lvl="1">
              <a:defRPr/>
            </a:pPr>
            <a:r>
              <a:rPr lang="en-US" sz="2000" b="1" dirty="0" smtClean="0"/>
              <a:t>	</a:t>
            </a:r>
            <a:r>
              <a:rPr lang="en-US" sz="2000" b="1" dirty="0" smtClean="0">
                <a:latin typeface="Courier New" charset="0"/>
              </a:rPr>
              <a:t>http</a:t>
            </a:r>
            <a:r>
              <a:rPr lang="en-US" sz="2000" b="1" dirty="0">
                <a:latin typeface="Courier New" charset="0"/>
              </a:rPr>
              <a:t>://www.yourbank.de</a:t>
            </a:r>
            <a:r>
              <a:rPr lang="en-US" sz="2000" dirty="0">
                <a:latin typeface="Courier New" charset="0"/>
              </a:rPr>
              <a:t> </a:t>
            </a:r>
            <a:r>
              <a:rPr lang="en-US" sz="2000" dirty="0"/>
              <a:t>??</a:t>
            </a:r>
            <a:r>
              <a:rPr lang="ja-JP" altLang="en-US" sz="2000" dirty="0"/>
              <a:t>”</a:t>
            </a:r>
            <a:endParaRPr lang="en-US" sz="1600" dirty="0"/>
          </a:p>
          <a:p>
            <a:pPr>
              <a:spcBef>
                <a:spcPct val="50000"/>
              </a:spcBef>
              <a:defRPr/>
            </a:pPr>
            <a:r>
              <a:rPr lang="en-US" dirty="0"/>
              <a:t>But: DNS does not support</a:t>
            </a:r>
          </a:p>
          <a:p>
            <a:pPr marL="800100" lvl="1" indent="-342900">
              <a:buFont typeface="Arial" panose="020B0604020202020204" pitchFamily="34" charset="0"/>
              <a:buChar char="•"/>
              <a:defRPr/>
            </a:pPr>
            <a:r>
              <a:rPr lang="en-US" sz="2000" dirty="0"/>
              <a:t>Data integrity</a:t>
            </a:r>
          </a:p>
          <a:p>
            <a:pPr marL="800100" lvl="1" indent="-342900">
              <a:buFont typeface="Arial" panose="020B0604020202020204" pitchFamily="34" charset="0"/>
              <a:buChar char="•"/>
              <a:defRPr/>
            </a:pPr>
            <a:r>
              <a:rPr lang="en-US" sz="2000" dirty="0"/>
              <a:t>Data origin authentication</a:t>
            </a:r>
          </a:p>
          <a:p>
            <a:pPr>
              <a:spcBef>
                <a:spcPct val="50000"/>
              </a:spcBef>
              <a:defRPr/>
            </a:pPr>
            <a:r>
              <a:rPr lang="en-US" dirty="0" smtClean="0"/>
              <a:t>Threats</a:t>
            </a:r>
            <a:r>
              <a:rPr lang="en-US" dirty="0"/>
              <a:t>:</a:t>
            </a:r>
          </a:p>
          <a:p>
            <a:pPr marL="800100" lvl="1" indent="-342900">
              <a:buFont typeface="Arial" panose="020B0604020202020204" pitchFamily="34" charset="0"/>
              <a:buChar char="•"/>
              <a:defRPr/>
            </a:pPr>
            <a:r>
              <a:rPr lang="en-US" sz="2000" dirty="0"/>
              <a:t>Data Authenticity/Integrity</a:t>
            </a:r>
          </a:p>
          <a:p>
            <a:pPr marL="800100" lvl="1" indent="-342900">
              <a:buFont typeface="Arial" panose="020B0604020202020204" pitchFamily="34" charset="0"/>
              <a:buChar char="•"/>
              <a:defRPr/>
            </a:pPr>
            <a:r>
              <a:rPr lang="en-US" sz="2000" dirty="0"/>
              <a:t>Denial of Service</a:t>
            </a:r>
          </a:p>
          <a:p>
            <a:pPr marL="0" indent="0">
              <a:buNone/>
              <a:defRPr/>
            </a:pPr>
            <a:endParaRPr lang="en-US" dirty="0"/>
          </a:p>
        </p:txBody>
      </p:sp>
    </p:spTree>
    <p:extLst>
      <p:ext uri="{BB962C8B-B14F-4D97-AF65-F5344CB8AC3E}">
        <p14:creationId xmlns:p14="http://schemas.microsoft.com/office/powerpoint/2010/main" val="70760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Security Objectives</a:t>
            </a:r>
            <a:endParaRPr lang="en-GB" sz="3600" dirty="0"/>
          </a:p>
        </p:txBody>
      </p:sp>
      <p:sp>
        <p:nvSpPr>
          <p:cNvPr id="61" name="Text Placeholder 2"/>
          <p:cNvSpPr>
            <a:spLocks noGrp="1"/>
          </p:cNvSpPr>
          <p:nvPr>
            <p:ph type="body" sz="quarter" idx="13"/>
          </p:nvPr>
        </p:nvSpPr>
        <p:spPr>
          <a:xfrm>
            <a:off x="666628" y="1463117"/>
            <a:ext cx="10320920" cy="4955156"/>
          </a:xfrm>
        </p:spPr>
        <p:txBody>
          <a:bodyPr/>
          <a:lstStyle/>
          <a:p>
            <a:pPr>
              <a:defRPr/>
            </a:pPr>
            <a:r>
              <a:rPr lang="en-US" sz="2400" dirty="0"/>
              <a:t>Authentication and integrity of name mappings</a:t>
            </a:r>
          </a:p>
          <a:p>
            <a:pPr marL="800100" lvl="1" indent="-342900">
              <a:buFont typeface="Arial" panose="020B0604020202020204" pitchFamily="34" charset="0"/>
              <a:buChar char="•"/>
              <a:defRPr/>
            </a:pPr>
            <a:r>
              <a:rPr lang="en-US" sz="2000" dirty="0"/>
              <a:t>Most prominent thread: Cache Poisoning</a:t>
            </a:r>
          </a:p>
          <a:p>
            <a:pPr marL="800100" lvl="1" indent="-342900">
              <a:buFont typeface="Arial" panose="020B0604020202020204" pitchFamily="34" charset="0"/>
              <a:buChar char="•"/>
              <a:defRPr/>
            </a:pPr>
            <a:r>
              <a:rPr lang="en-US" sz="2000" dirty="0"/>
              <a:t>Simple Countermeasures:</a:t>
            </a:r>
          </a:p>
          <a:p>
            <a:pPr marL="1257300" lvl="2" indent="-342900">
              <a:buFont typeface="Arial" panose="020B0604020202020204" pitchFamily="34" charset="0"/>
              <a:buChar char="•"/>
              <a:defRPr/>
            </a:pPr>
            <a:r>
              <a:rPr lang="en-US" dirty="0"/>
              <a:t>Random Port Numbers, Split-Horizon DNS, </a:t>
            </a:r>
            <a:r>
              <a:rPr lang="en-US" dirty="0" smtClean="0"/>
              <a:t>…</a:t>
            </a:r>
            <a:endParaRPr lang="en-US" dirty="0"/>
          </a:p>
          <a:p>
            <a:pPr marL="800100" lvl="1" indent="-342900">
              <a:buFont typeface="Arial" panose="020B0604020202020204" pitchFamily="34" charset="0"/>
              <a:buChar char="•"/>
              <a:defRPr/>
            </a:pPr>
            <a:r>
              <a:rPr lang="en-US" sz="2000" dirty="0"/>
              <a:t>Cryptographic countermeasures</a:t>
            </a:r>
          </a:p>
          <a:p>
            <a:pPr marL="1257300" lvl="2" indent="-342900">
              <a:buFont typeface="Arial" panose="020B0604020202020204" pitchFamily="34" charset="0"/>
              <a:buChar char="•"/>
              <a:defRPr/>
            </a:pPr>
            <a:r>
              <a:rPr lang="en-US" dirty="0"/>
              <a:t>Data Integrity with TSIG records</a:t>
            </a:r>
          </a:p>
          <a:p>
            <a:pPr marL="1257300" lvl="2" indent="-342900">
              <a:buFont typeface="Arial" panose="020B0604020202020204" pitchFamily="34" charset="0"/>
              <a:buChar char="•"/>
              <a:defRPr/>
            </a:pPr>
            <a:r>
              <a:rPr lang="en-US" dirty="0"/>
              <a:t>DNSSEC</a:t>
            </a:r>
          </a:p>
          <a:p>
            <a:pPr lvl="2">
              <a:defRPr/>
            </a:pPr>
            <a:endParaRPr lang="en-US" dirty="0"/>
          </a:p>
          <a:p>
            <a:pPr>
              <a:defRPr/>
            </a:pPr>
            <a:r>
              <a:rPr lang="en-US" sz="2400" dirty="0"/>
              <a:t>Availability</a:t>
            </a:r>
          </a:p>
          <a:p>
            <a:pPr marL="800100" lvl="1" indent="-342900">
              <a:buFont typeface="Arial" panose="020B0604020202020204" pitchFamily="34" charset="0"/>
              <a:buChar char="•"/>
              <a:defRPr/>
            </a:pPr>
            <a:r>
              <a:rPr lang="en-US" sz="2000" dirty="0"/>
              <a:t>DNS being a target of </a:t>
            </a:r>
            <a:r>
              <a:rPr lang="en-US" sz="2000" dirty="0" err="1"/>
              <a:t>DoS</a:t>
            </a:r>
            <a:r>
              <a:rPr lang="en-US" sz="2000" dirty="0"/>
              <a:t> attacks</a:t>
            </a:r>
          </a:p>
          <a:p>
            <a:pPr marL="800100" lvl="1" indent="-342900">
              <a:buFont typeface="Arial" panose="020B0604020202020204" pitchFamily="34" charset="0"/>
              <a:buChar char="•"/>
              <a:defRPr/>
            </a:pPr>
            <a:r>
              <a:rPr lang="en-US" sz="2000" dirty="0"/>
              <a:t>DNS being a </a:t>
            </a:r>
            <a:r>
              <a:rPr lang="en-US" sz="2000" dirty="0" smtClean="0"/>
              <a:t>means </a:t>
            </a:r>
            <a:r>
              <a:rPr lang="en-US" sz="2000" dirty="0"/>
              <a:t>of amplification attacks</a:t>
            </a:r>
          </a:p>
          <a:p>
            <a:pPr>
              <a:defRPr/>
            </a:pPr>
            <a:endParaRPr lang="en-US" sz="2200" dirty="0"/>
          </a:p>
          <a:p>
            <a:pPr>
              <a:defRPr/>
            </a:pPr>
            <a:r>
              <a:rPr lang="en-US" sz="2400" dirty="0"/>
              <a:t>(Confidentiality &amp; Access Control)</a:t>
            </a:r>
          </a:p>
          <a:p>
            <a:pPr marL="0" indent="0">
              <a:buNone/>
              <a:defRPr/>
            </a:pPr>
            <a:endParaRPr lang="en-US" dirty="0"/>
          </a:p>
        </p:txBody>
      </p:sp>
    </p:spTree>
    <p:extLst>
      <p:ext uri="{BB962C8B-B14F-4D97-AF65-F5344CB8AC3E}">
        <p14:creationId xmlns:p14="http://schemas.microsoft.com/office/powerpoint/2010/main" val="409898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Threats to DNS: Denial of Service</a:t>
            </a:r>
            <a:endParaRPr lang="en-GB" sz="3600" dirty="0"/>
          </a:p>
        </p:txBody>
      </p:sp>
      <p:sp>
        <p:nvSpPr>
          <p:cNvPr id="61" name="Text Placeholder 2"/>
          <p:cNvSpPr>
            <a:spLocks noGrp="1"/>
          </p:cNvSpPr>
          <p:nvPr>
            <p:ph type="body" sz="quarter" idx="13"/>
          </p:nvPr>
        </p:nvSpPr>
        <p:spPr>
          <a:xfrm>
            <a:off x="666628" y="1463117"/>
            <a:ext cx="10320920" cy="4955156"/>
          </a:xfrm>
        </p:spPr>
        <p:txBody>
          <a:bodyPr/>
          <a:lstStyle/>
          <a:p>
            <a:r>
              <a:rPr lang="en-US" sz="2400" dirty="0"/>
              <a:t>DNS itself as </a:t>
            </a:r>
            <a:r>
              <a:rPr lang="en-US" sz="2400" dirty="0" smtClean="0"/>
              <a:t>a vital </a:t>
            </a:r>
            <a:r>
              <a:rPr lang="en-US" sz="2400" dirty="0"/>
              <a:t>service </a:t>
            </a:r>
            <a:r>
              <a:rPr lang="en-US" sz="2400" dirty="0" smtClean="0"/>
              <a:t>is a </a:t>
            </a:r>
            <a:r>
              <a:rPr lang="ja-JP" altLang="en-US" sz="2400" dirty="0"/>
              <a:t>“</a:t>
            </a:r>
            <a:r>
              <a:rPr lang="en-US" sz="2400" dirty="0"/>
              <a:t>worthy</a:t>
            </a:r>
            <a:r>
              <a:rPr lang="ja-JP" altLang="en-US" sz="2400" dirty="0"/>
              <a:t>”</a:t>
            </a:r>
            <a:r>
              <a:rPr lang="en-US" sz="2400" dirty="0"/>
              <a:t> target</a:t>
            </a:r>
          </a:p>
          <a:p>
            <a:pPr marL="800100" lvl="1" indent="-342900">
              <a:buFont typeface="Arial" panose="020B0604020202020204" pitchFamily="34" charset="0"/>
              <a:buChar char="•"/>
            </a:pPr>
            <a:r>
              <a:rPr lang="en-US" sz="2000" dirty="0"/>
              <a:t>Without DNS most Internet services will not work </a:t>
            </a:r>
            <a:br>
              <a:rPr lang="en-US" sz="2000" dirty="0"/>
            </a:br>
            <a:r>
              <a:rPr lang="en-US" sz="2000" dirty="0"/>
              <a:t>(usage of names rather than IP-Addresses for numerous reasons!)</a:t>
            </a:r>
          </a:p>
          <a:p>
            <a:pPr marL="800100" lvl="1" indent="-342900">
              <a:buFont typeface="Arial" panose="020B0604020202020204" pitchFamily="34" charset="0"/>
              <a:buChar char="•"/>
            </a:pPr>
            <a:endParaRPr lang="en-US" sz="2000" dirty="0" smtClean="0"/>
          </a:p>
          <a:p>
            <a:pPr marL="360363" indent="-360363">
              <a:buFont typeface="Arial" panose="020B0604020202020204" pitchFamily="34" charset="0"/>
              <a:buChar char="•"/>
              <a:tabLst>
                <a:tab pos="2695575" algn="l"/>
              </a:tabLst>
            </a:pPr>
            <a:r>
              <a:rPr lang="en-US" sz="2400" dirty="0" err="1" smtClean="0"/>
              <a:t>DDoS</a:t>
            </a:r>
            <a:r>
              <a:rPr lang="en-US" sz="2400" dirty="0" smtClean="0"/>
              <a:t> </a:t>
            </a:r>
            <a:r>
              <a:rPr lang="en-US" sz="2400" dirty="0"/>
              <a:t>a</a:t>
            </a:r>
            <a:r>
              <a:rPr lang="en-US" sz="2400" dirty="0" smtClean="0"/>
              <a:t>ttacks </a:t>
            </a:r>
            <a:r>
              <a:rPr lang="en-US" sz="2400" dirty="0"/>
              <a:t>on root </a:t>
            </a:r>
            <a:r>
              <a:rPr lang="en-US" sz="2400" dirty="0" smtClean="0"/>
              <a:t>servers</a:t>
            </a:r>
          </a:p>
          <a:p>
            <a:pPr marL="0" indent="0">
              <a:buNone/>
              <a:tabLst>
                <a:tab pos="2695575" algn="l"/>
              </a:tabLst>
            </a:pPr>
            <a:endParaRPr lang="en-US" dirty="0"/>
          </a:p>
          <a:p>
            <a:r>
              <a:rPr lang="en-US" sz="2400" dirty="0"/>
              <a:t>DNS a</a:t>
            </a:r>
            <a:r>
              <a:rPr lang="en-US" sz="2400" dirty="0" smtClean="0"/>
              <a:t>mplification attacks</a:t>
            </a:r>
            <a:endParaRPr lang="en-US" sz="2400" dirty="0"/>
          </a:p>
          <a:p>
            <a:pPr marL="800100" lvl="1" indent="-342900">
              <a:buFont typeface="Arial" panose="020B0604020202020204" pitchFamily="34" charset="0"/>
              <a:buChar char="•"/>
            </a:pPr>
            <a:r>
              <a:rPr lang="en-US" sz="2000" dirty="0"/>
              <a:t>Spoofed queries (60 Bytes) may generate potentially large responses (4KBytes</a:t>
            </a:r>
            <a:r>
              <a:rPr lang="en-US" sz="2000" dirty="0" smtClean="0"/>
              <a:t>) Type: “ANY”</a:t>
            </a:r>
            <a:endParaRPr lang="en-US" sz="2000" dirty="0"/>
          </a:p>
          <a:p>
            <a:pPr marL="800100" lvl="1" indent="-342900">
              <a:buFont typeface="Arial" panose="020B0604020202020204" pitchFamily="34" charset="0"/>
              <a:buChar char="•"/>
            </a:pPr>
            <a:r>
              <a:rPr lang="en-US" sz="2000" dirty="0"/>
              <a:t>Exploit open recursive servers to generate load on other DNS servers</a:t>
            </a:r>
          </a:p>
          <a:p>
            <a:pPr marL="800100" lvl="1" indent="-342900">
              <a:buFont typeface="Arial" panose="020B0604020202020204" pitchFamily="34" charset="0"/>
              <a:buChar char="•"/>
            </a:pPr>
            <a:r>
              <a:rPr lang="en-US" sz="2000" dirty="0"/>
              <a:t>Exploit open servers as reflectors when flooding a victim with traffic </a:t>
            </a:r>
            <a:br>
              <a:rPr lang="en-US" sz="2000" dirty="0"/>
            </a:br>
            <a:r>
              <a:rPr lang="en-US" sz="2000" dirty="0"/>
              <a:t>(via source IP Address spoofing in request)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290" y="1354082"/>
            <a:ext cx="2122949" cy="1943952"/>
          </a:xfrm>
          <a:prstGeom prst="rect">
            <a:avLst/>
          </a:prstGeom>
        </p:spPr>
      </p:pic>
    </p:spTree>
    <p:extLst>
      <p:ext uri="{BB962C8B-B14F-4D97-AF65-F5344CB8AC3E}">
        <p14:creationId xmlns:p14="http://schemas.microsoft.com/office/powerpoint/2010/main" val="277687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Robustness to DDoS</a:t>
            </a:r>
            <a:endParaRPr lang="en-GB" sz="3600" dirty="0"/>
          </a:p>
        </p:txBody>
      </p:sp>
      <p:sp>
        <p:nvSpPr>
          <p:cNvPr id="61" name="Text Placeholder 2"/>
          <p:cNvSpPr>
            <a:spLocks noGrp="1"/>
          </p:cNvSpPr>
          <p:nvPr>
            <p:ph type="body" sz="quarter" idx="13"/>
          </p:nvPr>
        </p:nvSpPr>
        <p:spPr>
          <a:xfrm>
            <a:off x="666628" y="1463117"/>
            <a:ext cx="10320920" cy="4955156"/>
          </a:xfrm>
        </p:spPr>
        <p:txBody>
          <a:bodyPr/>
          <a:lstStyle/>
          <a:p>
            <a:pPr marL="800100" lvl="1" indent="-342900">
              <a:buFont typeface="Arial" panose="020B0604020202020204" pitchFamily="34" charset="0"/>
              <a:buChar char="•"/>
              <a:defRPr/>
            </a:pPr>
            <a:r>
              <a:rPr lang="en-US" sz="2000" dirty="0" smtClean="0"/>
              <a:t>Secure </a:t>
            </a:r>
            <a:r>
              <a:rPr lang="en-US" sz="2000" dirty="0"/>
              <a:t>DNS server</a:t>
            </a:r>
          </a:p>
          <a:p>
            <a:pPr marL="1257300" lvl="2" indent="-342900">
              <a:buFont typeface="Arial" panose="020B0604020202020204" pitchFamily="34" charset="0"/>
              <a:buChar char="•"/>
              <a:defRPr/>
            </a:pPr>
            <a:r>
              <a:rPr lang="en-US" dirty="0"/>
              <a:t>OS selection and updates</a:t>
            </a:r>
          </a:p>
          <a:p>
            <a:pPr marL="1257300" lvl="2" indent="-342900">
              <a:buFont typeface="Arial" panose="020B0604020202020204" pitchFamily="34" charset="0"/>
              <a:buChar char="•"/>
              <a:defRPr/>
            </a:pPr>
            <a:r>
              <a:rPr lang="en-US" dirty="0"/>
              <a:t>Firewalls</a:t>
            </a:r>
          </a:p>
          <a:p>
            <a:pPr marL="1257300" lvl="2" indent="-342900">
              <a:buFont typeface="Arial" panose="020B0604020202020204" pitchFamily="34" charset="0"/>
              <a:buChar char="•"/>
              <a:defRPr/>
            </a:pPr>
            <a:r>
              <a:rPr lang="en-US" dirty="0"/>
              <a:t>Server software selection and updates</a:t>
            </a:r>
          </a:p>
          <a:p>
            <a:pPr marL="800100" lvl="1" indent="-342900">
              <a:buFont typeface="Arial" panose="020B0604020202020204" pitchFamily="34" charset="0"/>
              <a:buChar char="•"/>
              <a:defRPr/>
            </a:pPr>
            <a:r>
              <a:rPr lang="en-US" sz="2000" dirty="0"/>
              <a:t>Redundancy and over provisioning</a:t>
            </a:r>
          </a:p>
          <a:p>
            <a:pPr marL="1257300" lvl="2" indent="-342900">
              <a:buFont typeface="Arial" panose="020B0604020202020204" pitchFamily="34" charset="0"/>
              <a:buChar char="•"/>
              <a:defRPr/>
            </a:pPr>
            <a:r>
              <a:rPr lang="en-US" dirty="0"/>
              <a:t>Root </a:t>
            </a:r>
            <a:r>
              <a:rPr lang="ja-JP" altLang="en-US" dirty="0"/>
              <a:t>“</a:t>
            </a:r>
            <a:r>
              <a:rPr lang="en-US" dirty="0"/>
              <a:t>.</a:t>
            </a:r>
            <a:r>
              <a:rPr lang="ja-JP" altLang="en-US" dirty="0"/>
              <a:t>”</a:t>
            </a:r>
            <a:r>
              <a:rPr lang="en-US" dirty="0"/>
              <a:t>: 13 name server </a:t>
            </a:r>
            <a:r>
              <a:rPr lang="ja-JP" altLang="en-US" dirty="0"/>
              <a:t>“</a:t>
            </a:r>
            <a:r>
              <a:rPr lang="en-US" dirty="0"/>
              <a:t>names</a:t>
            </a:r>
            <a:r>
              <a:rPr lang="ja-JP" altLang="en-US" dirty="0"/>
              <a:t>”</a:t>
            </a:r>
            <a:r>
              <a:rPr lang="en-US" dirty="0"/>
              <a:t> </a:t>
            </a:r>
            <a:r>
              <a:rPr lang="en-US" dirty="0">
                <a:latin typeface="Courier New" charset="0"/>
              </a:rPr>
              <a:t>({</a:t>
            </a:r>
            <a:r>
              <a:rPr lang="en-US" dirty="0" err="1">
                <a:latin typeface="Courier New" charset="0"/>
              </a:rPr>
              <a:t>a..m</a:t>
            </a:r>
            <a:r>
              <a:rPr lang="en-US" dirty="0">
                <a:latin typeface="Courier New" charset="0"/>
              </a:rPr>
              <a:t>}.root-servers.net</a:t>
            </a:r>
            <a:r>
              <a:rPr lang="en-US" dirty="0"/>
              <a:t>)</a:t>
            </a:r>
          </a:p>
          <a:p>
            <a:pPr marL="1257300" lvl="2" indent="-342900">
              <a:buFont typeface="Arial" panose="020B0604020202020204" pitchFamily="34" charset="0"/>
              <a:buChar char="•"/>
              <a:defRPr/>
            </a:pPr>
            <a:r>
              <a:rPr lang="ja-JP" altLang="en-US" dirty="0"/>
              <a:t>“</a:t>
            </a:r>
            <a:r>
              <a:rPr lang="en-US" dirty="0"/>
              <a:t>com</a:t>
            </a:r>
            <a:r>
              <a:rPr lang="ja-JP" altLang="en-US" dirty="0"/>
              <a:t>”</a:t>
            </a:r>
            <a:r>
              <a:rPr lang="en-US" dirty="0"/>
              <a:t>, </a:t>
            </a:r>
            <a:r>
              <a:rPr lang="ja-JP" altLang="en-US" dirty="0"/>
              <a:t>“</a:t>
            </a:r>
            <a:r>
              <a:rPr lang="en-US" dirty="0"/>
              <a:t>net</a:t>
            </a:r>
            <a:r>
              <a:rPr lang="ja-JP" altLang="en-US" dirty="0"/>
              <a:t>”</a:t>
            </a:r>
            <a:r>
              <a:rPr lang="en-US" dirty="0"/>
              <a:t> 13 name servers each</a:t>
            </a:r>
          </a:p>
          <a:p>
            <a:pPr marL="1257300" lvl="2" indent="-342900">
              <a:buFont typeface="Arial" panose="020B0604020202020204" pitchFamily="34" charset="0"/>
              <a:buChar char="•"/>
              <a:defRPr/>
            </a:pPr>
            <a:r>
              <a:rPr lang="ja-JP" altLang="en-US" dirty="0"/>
              <a:t>“</a:t>
            </a:r>
            <a:r>
              <a:rPr lang="en-US" dirty="0"/>
              <a:t>de</a:t>
            </a:r>
            <a:r>
              <a:rPr lang="ja-JP" altLang="en-US" dirty="0"/>
              <a:t>”</a:t>
            </a:r>
            <a:r>
              <a:rPr lang="en-US" dirty="0"/>
              <a:t> 16 name servers</a:t>
            </a:r>
          </a:p>
          <a:p>
            <a:pPr marL="800100" lvl="1" indent="-342900">
              <a:buFont typeface="Arial" panose="020B0604020202020204" pitchFamily="34" charset="0"/>
              <a:buChar char="•"/>
              <a:defRPr/>
            </a:pPr>
            <a:r>
              <a:rPr lang="en-US" sz="2000" dirty="0" err="1"/>
              <a:t>Anycast</a:t>
            </a:r>
            <a:endParaRPr lang="en-US" sz="2000" dirty="0"/>
          </a:p>
          <a:p>
            <a:pPr marL="1257300" lvl="2" indent="-342900">
              <a:buFont typeface="Arial" panose="020B0604020202020204" pitchFamily="34" charset="0"/>
              <a:buChar char="•"/>
              <a:defRPr/>
            </a:pPr>
            <a:r>
              <a:rPr lang="en-US" dirty="0"/>
              <a:t>Announcement of an IP prefix from multiple locations</a:t>
            </a:r>
          </a:p>
          <a:p>
            <a:pPr marL="1257300" lvl="2" indent="-342900">
              <a:buFont typeface="Arial" panose="020B0604020202020204" pitchFamily="34" charset="0"/>
              <a:buChar char="•"/>
              <a:defRPr/>
            </a:pPr>
            <a:r>
              <a:rPr lang="en-US" dirty="0"/>
              <a:t>Requests from different parts of the internet are routed to different machines with the same IP address</a:t>
            </a:r>
          </a:p>
          <a:p>
            <a:pPr marL="1257300" lvl="2" indent="-342900">
              <a:buFont typeface="Arial" panose="020B0604020202020204" pitchFamily="34" charset="0"/>
              <a:buChar char="•"/>
              <a:defRPr/>
            </a:pPr>
            <a:r>
              <a:rPr lang="en-US" dirty="0"/>
              <a:t>Done by 11 of the 13 </a:t>
            </a:r>
            <a:r>
              <a:rPr lang="en-US" dirty="0" smtClean="0"/>
              <a:t>root-servers (2 others underway)</a:t>
            </a:r>
            <a:endParaRPr lang="en-US" dirty="0"/>
          </a:p>
        </p:txBody>
      </p:sp>
    </p:spTree>
    <p:extLst>
      <p:ext uri="{BB962C8B-B14F-4D97-AF65-F5344CB8AC3E}">
        <p14:creationId xmlns:p14="http://schemas.microsoft.com/office/powerpoint/2010/main" val="125267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Threats to DNS: Data Integrity and Authentication</a:t>
            </a:r>
            <a:endParaRPr lang="en-GB" sz="3600" dirty="0"/>
          </a:p>
        </p:txBody>
      </p:sp>
      <p:pic>
        <p:nvPicPr>
          <p:cNvPr id="5" name="Picture 4"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4714732" y="5212587"/>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5038582" y="5269737"/>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7007" y="3174237"/>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a:grpSpLocks/>
          </p:cNvGrpSpPr>
          <p:nvPr/>
        </p:nvGrpSpPr>
        <p:grpSpPr bwMode="auto">
          <a:xfrm>
            <a:off x="1946133" y="2959924"/>
            <a:ext cx="763587" cy="969963"/>
            <a:chOff x="2565" y="1392"/>
            <a:chExt cx="481" cy="611"/>
          </a:xfrm>
        </p:grpSpPr>
        <p:sp>
          <p:nvSpPr>
            <p:cNvPr id="9" name="Rectangle 8"/>
            <p:cNvSpPr>
              <a:spLocks noChangeArrowheads="1"/>
            </p:cNvSpPr>
            <p:nvPr/>
          </p:nvSpPr>
          <p:spPr bwMode="auto">
            <a:xfrm>
              <a:off x="2565" y="1392"/>
              <a:ext cx="481" cy="611"/>
            </a:xfrm>
            <a:prstGeom prst="rect">
              <a:avLst/>
            </a:prstGeom>
            <a:solidFill>
              <a:srgbClr val="FFFFFF"/>
            </a:solidFill>
            <a:ln w="19050">
              <a:solidFill>
                <a:srgbClr val="000000"/>
              </a:solidFill>
              <a:miter lim="800000"/>
              <a:headEnd/>
              <a:tailEnd/>
            </a:ln>
            <a:effectLst>
              <a:outerShdw blurRad="63500" dist="107763" dir="2700000" algn="ctr" rotWithShape="0">
                <a:srgbClr val="808080">
                  <a:alpha val="74998"/>
                </a:srgbClr>
              </a:outerShdw>
            </a:effectLst>
          </p:spPr>
          <p:txBody>
            <a:bodyPr wrap="none" anchor="ctr"/>
            <a:lstStyle/>
            <a:p>
              <a:pPr>
                <a:defRPr/>
              </a:pPr>
              <a:endParaRPr lang="en-US" kern="0">
                <a:solidFill>
                  <a:sysClr val="windowText" lastClr="000000"/>
                </a:solidFill>
              </a:endParaRPr>
            </a:p>
          </p:txBody>
        </p:sp>
        <p:sp>
          <p:nvSpPr>
            <p:cNvPr id="10" name="Text Box 9"/>
            <p:cNvSpPr txBox="1">
              <a:spLocks noChangeArrowheads="1"/>
            </p:cNvSpPr>
            <p:nvPr/>
          </p:nvSpPr>
          <p:spPr bwMode="auto">
            <a:xfrm>
              <a:off x="2626" y="1523"/>
              <a:ext cx="37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kern="0" dirty="0">
                  <a:solidFill>
                    <a:sysClr val="windowText" lastClr="000000"/>
                  </a:solidFill>
                </a:rPr>
                <a:t>Zone</a:t>
              </a:r>
            </a:p>
            <a:p>
              <a:pPr algn="ctr">
                <a:defRPr/>
              </a:pPr>
              <a:r>
                <a:rPr lang="en-US" sz="1600" kern="0" dirty="0">
                  <a:solidFill>
                    <a:sysClr val="windowText" lastClr="000000"/>
                  </a:solidFill>
                </a:rPr>
                <a:t>File</a:t>
              </a:r>
            </a:p>
          </p:txBody>
        </p:sp>
        <p:sp>
          <p:nvSpPr>
            <p:cNvPr id="11" name="Line 10"/>
            <p:cNvSpPr>
              <a:spLocks noChangeShapeType="1"/>
            </p:cNvSpPr>
            <p:nvPr/>
          </p:nvSpPr>
          <p:spPr bwMode="auto">
            <a:xfrm>
              <a:off x="2622" y="14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2" name="Line 11"/>
            <p:cNvSpPr>
              <a:spLocks noChangeShapeType="1"/>
            </p:cNvSpPr>
            <p:nvPr/>
          </p:nvSpPr>
          <p:spPr bwMode="auto">
            <a:xfrm>
              <a:off x="2627" y="1507"/>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3" name="Line 12"/>
            <p:cNvSpPr>
              <a:spLocks noChangeShapeType="1"/>
            </p:cNvSpPr>
            <p:nvPr/>
          </p:nvSpPr>
          <p:spPr bwMode="auto">
            <a:xfrm>
              <a:off x="2629" y="1551"/>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4" name="Line 13"/>
            <p:cNvSpPr>
              <a:spLocks noChangeShapeType="1"/>
            </p:cNvSpPr>
            <p:nvPr/>
          </p:nvSpPr>
          <p:spPr bwMode="auto">
            <a:xfrm>
              <a:off x="2622" y="18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5" name="Line 14"/>
            <p:cNvSpPr>
              <a:spLocks noChangeShapeType="1"/>
            </p:cNvSpPr>
            <p:nvPr/>
          </p:nvSpPr>
          <p:spPr bwMode="auto">
            <a:xfrm>
              <a:off x="2624" y="1904"/>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6" name="Line 15"/>
            <p:cNvSpPr>
              <a:spLocks noChangeShapeType="1"/>
            </p:cNvSpPr>
            <p:nvPr/>
          </p:nvSpPr>
          <p:spPr bwMode="auto">
            <a:xfrm>
              <a:off x="2627" y="1946"/>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grpSp>
      <p:sp>
        <p:nvSpPr>
          <p:cNvPr id="17" name="Line 17"/>
          <p:cNvSpPr>
            <a:spLocks noChangeShapeType="1"/>
          </p:cNvSpPr>
          <p:nvPr/>
        </p:nvSpPr>
        <p:spPr bwMode="auto">
          <a:xfrm>
            <a:off x="2770044" y="3493323"/>
            <a:ext cx="1085850" cy="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8" name="Line 67"/>
          <p:cNvSpPr>
            <a:spLocks noChangeShapeType="1"/>
          </p:cNvSpPr>
          <p:nvPr/>
        </p:nvSpPr>
        <p:spPr bwMode="auto">
          <a:xfrm flipV="1">
            <a:off x="2798620" y="3588573"/>
            <a:ext cx="1057275" cy="120015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9" name="Text Box 68"/>
          <p:cNvSpPr txBox="1">
            <a:spLocks noChangeArrowheads="1"/>
          </p:cNvSpPr>
          <p:nvPr/>
        </p:nvSpPr>
        <p:spPr bwMode="auto">
          <a:xfrm>
            <a:off x="1645544" y="4682362"/>
            <a:ext cx="1887055"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Dynamic Mapping</a:t>
            </a:r>
          </a:p>
          <a:p>
            <a:pPr algn="ctr">
              <a:defRPr/>
            </a:pPr>
            <a:r>
              <a:rPr lang="en-US" kern="0" dirty="0">
                <a:solidFill>
                  <a:sysClr val="windowText" lastClr="000000"/>
                </a:solidFill>
              </a:rPr>
              <a:t>by DHCP etc.</a:t>
            </a:r>
          </a:p>
        </p:txBody>
      </p:sp>
      <p:sp>
        <p:nvSpPr>
          <p:cNvPr id="20" name="Line 69"/>
          <p:cNvSpPr>
            <a:spLocks noChangeShapeType="1"/>
          </p:cNvSpPr>
          <p:nvPr/>
        </p:nvSpPr>
        <p:spPr bwMode="auto">
          <a:xfrm>
            <a:off x="4255944" y="3874323"/>
            <a:ext cx="762000" cy="1265238"/>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1" name="Line 70"/>
          <p:cNvSpPr>
            <a:spLocks noChangeShapeType="1"/>
          </p:cNvSpPr>
          <p:nvPr/>
        </p:nvSpPr>
        <p:spPr bwMode="auto">
          <a:xfrm>
            <a:off x="4322620" y="3836224"/>
            <a:ext cx="809625" cy="1343025"/>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2" name="Text Box 71"/>
          <p:cNvSpPr txBox="1">
            <a:spLocks noChangeArrowheads="1"/>
          </p:cNvSpPr>
          <p:nvPr/>
        </p:nvSpPr>
        <p:spPr bwMode="auto">
          <a:xfrm>
            <a:off x="3186060" y="2748786"/>
            <a:ext cx="2082621"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Authoritative Server</a:t>
            </a:r>
          </a:p>
        </p:txBody>
      </p:sp>
      <p:sp>
        <p:nvSpPr>
          <p:cNvPr id="23" name="Text Box 72"/>
          <p:cNvSpPr txBox="1">
            <a:spLocks noChangeArrowheads="1"/>
          </p:cNvSpPr>
          <p:nvPr/>
        </p:nvSpPr>
        <p:spPr bwMode="auto">
          <a:xfrm>
            <a:off x="4277472" y="6044436"/>
            <a:ext cx="1519053"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Backup Server</a:t>
            </a:r>
          </a:p>
        </p:txBody>
      </p:sp>
      <p:pic>
        <p:nvPicPr>
          <p:cNvPr id="24" name="Picture 73"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1207" y="2861802"/>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74"/>
          <p:cNvSpPr txBox="1">
            <a:spLocks noChangeArrowheads="1"/>
          </p:cNvSpPr>
          <p:nvPr/>
        </p:nvSpPr>
        <p:spPr bwMode="auto">
          <a:xfrm>
            <a:off x="7603028" y="2575258"/>
            <a:ext cx="974947"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Caching </a:t>
            </a:r>
          </a:p>
          <a:p>
            <a:pPr algn="ctr">
              <a:defRPr/>
            </a:pPr>
            <a:r>
              <a:rPr lang="en-US" kern="0" dirty="0">
                <a:solidFill>
                  <a:sysClr val="windowText" lastClr="000000"/>
                </a:solidFill>
              </a:rPr>
              <a:t>Server</a:t>
            </a:r>
          </a:p>
        </p:txBody>
      </p:sp>
      <p:pic>
        <p:nvPicPr>
          <p:cNvPr id="26" name="Picture 75" descr="Picture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020" y="4958888"/>
            <a:ext cx="97631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76"/>
          <p:cNvSpPr txBox="1">
            <a:spLocks noChangeArrowheads="1"/>
          </p:cNvSpPr>
          <p:nvPr/>
        </p:nvSpPr>
        <p:spPr bwMode="auto">
          <a:xfrm>
            <a:off x="8238008" y="5712951"/>
            <a:ext cx="989373"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Resolver</a:t>
            </a:r>
          </a:p>
        </p:txBody>
      </p:sp>
      <p:sp>
        <p:nvSpPr>
          <p:cNvPr id="28" name="Line 77"/>
          <p:cNvSpPr>
            <a:spLocks noChangeShapeType="1"/>
          </p:cNvSpPr>
          <p:nvPr/>
        </p:nvSpPr>
        <p:spPr bwMode="auto">
          <a:xfrm>
            <a:off x="7408720" y="3533314"/>
            <a:ext cx="809625" cy="1343025"/>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9" name="Line 78"/>
          <p:cNvSpPr>
            <a:spLocks noChangeShapeType="1"/>
          </p:cNvSpPr>
          <p:nvPr/>
        </p:nvSpPr>
        <p:spPr bwMode="auto">
          <a:xfrm flipH="1">
            <a:off x="5494194" y="3533313"/>
            <a:ext cx="1457325" cy="1606248"/>
          </a:xfrm>
          <a:prstGeom prst="line">
            <a:avLst/>
          </a:prstGeom>
          <a:noFill/>
          <a:ln w="28575">
            <a:solidFill>
              <a:srgbClr val="003399"/>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0" name="Line 79"/>
          <p:cNvSpPr>
            <a:spLocks noChangeShapeType="1"/>
          </p:cNvSpPr>
          <p:nvPr/>
        </p:nvSpPr>
        <p:spPr bwMode="auto">
          <a:xfrm flipV="1">
            <a:off x="4454395" y="3180888"/>
            <a:ext cx="2468549" cy="312435"/>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pic>
        <p:nvPicPr>
          <p:cNvPr id="31"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291" y="5323409"/>
            <a:ext cx="906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hteck 118"/>
          <p:cNvSpPr/>
          <p:nvPr/>
        </p:nvSpPr>
        <p:spPr>
          <a:xfrm>
            <a:off x="1535497" y="2554595"/>
            <a:ext cx="1593705" cy="369332"/>
          </a:xfrm>
          <a:prstGeom prst="rect">
            <a:avLst/>
          </a:prstGeom>
        </p:spPr>
        <p:txBody>
          <a:bodyPr wrap="none">
            <a:spAutoFit/>
          </a:bodyPr>
          <a:lstStyle/>
          <a:p>
            <a:pPr algn="ctr">
              <a:defRPr/>
            </a:pPr>
            <a:r>
              <a:rPr lang="en-US" kern="0" dirty="0">
                <a:solidFill>
                  <a:sysClr val="windowText" lastClr="000000"/>
                </a:solidFill>
              </a:rPr>
              <a:t>Static Mapping</a:t>
            </a:r>
          </a:p>
        </p:txBody>
      </p:sp>
      <p:pic>
        <p:nvPicPr>
          <p:cNvPr id="33" name="Picture 5"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3775059" y="1615513"/>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1633" y="1671631"/>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71"/>
          <p:cNvSpPr txBox="1">
            <a:spLocks noChangeArrowheads="1"/>
          </p:cNvSpPr>
          <p:nvPr/>
        </p:nvSpPr>
        <p:spPr bwMode="auto">
          <a:xfrm>
            <a:off x="3539997" y="1246180"/>
            <a:ext cx="1189373"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TLD Server</a:t>
            </a:r>
          </a:p>
        </p:txBody>
      </p:sp>
      <p:sp>
        <p:nvSpPr>
          <p:cNvPr id="36" name="Line 79"/>
          <p:cNvSpPr>
            <a:spLocks noChangeShapeType="1"/>
          </p:cNvSpPr>
          <p:nvPr/>
        </p:nvSpPr>
        <p:spPr bwMode="auto">
          <a:xfrm>
            <a:off x="4572991" y="2022467"/>
            <a:ext cx="2418217" cy="979714"/>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grpSp>
        <p:nvGrpSpPr>
          <p:cNvPr id="37" name="Group 7"/>
          <p:cNvGrpSpPr>
            <a:grpSpLocks/>
          </p:cNvGrpSpPr>
          <p:nvPr/>
        </p:nvGrpSpPr>
        <p:grpSpPr bwMode="auto">
          <a:xfrm>
            <a:off x="2608800" y="1660505"/>
            <a:ext cx="531147" cy="674701"/>
            <a:chOff x="2565" y="1392"/>
            <a:chExt cx="481" cy="611"/>
          </a:xfrm>
        </p:grpSpPr>
        <p:sp>
          <p:nvSpPr>
            <p:cNvPr id="38" name="Rectangle 8"/>
            <p:cNvSpPr>
              <a:spLocks noChangeArrowheads="1"/>
            </p:cNvSpPr>
            <p:nvPr/>
          </p:nvSpPr>
          <p:spPr bwMode="auto">
            <a:xfrm>
              <a:off x="2565" y="1392"/>
              <a:ext cx="481" cy="611"/>
            </a:xfrm>
            <a:prstGeom prst="rect">
              <a:avLst/>
            </a:prstGeom>
            <a:solidFill>
              <a:srgbClr val="FFFFFF"/>
            </a:solidFill>
            <a:ln w="19050">
              <a:solidFill>
                <a:srgbClr val="000000"/>
              </a:solidFill>
              <a:miter lim="800000"/>
              <a:headEnd/>
              <a:tailEnd/>
            </a:ln>
            <a:effectLst>
              <a:outerShdw blurRad="63500" dist="107763" dir="2700000" algn="ctr" rotWithShape="0">
                <a:srgbClr val="808080">
                  <a:alpha val="74998"/>
                </a:srgbClr>
              </a:outerShdw>
            </a:effectLst>
          </p:spPr>
          <p:txBody>
            <a:bodyPr wrap="none" anchor="ctr"/>
            <a:lstStyle/>
            <a:p>
              <a:pPr>
                <a:defRPr/>
              </a:pPr>
              <a:endParaRPr lang="en-US" kern="0">
                <a:solidFill>
                  <a:sysClr val="windowText" lastClr="000000"/>
                </a:solidFill>
              </a:endParaRPr>
            </a:p>
          </p:txBody>
        </p:sp>
        <p:sp>
          <p:nvSpPr>
            <p:cNvPr id="39" name="Text Box 9"/>
            <p:cNvSpPr txBox="1">
              <a:spLocks noChangeArrowheads="1"/>
            </p:cNvSpPr>
            <p:nvPr/>
          </p:nvSpPr>
          <p:spPr bwMode="auto">
            <a:xfrm>
              <a:off x="2616" y="1523"/>
              <a:ext cx="401"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kern="0" dirty="0">
                  <a:solidFill>
                    <a:sysClr val="windowText" lastClr="000000"/>
                  </a:solidFill>
                </a:rPr>
                <a:t>Zone</a:t>
              </a:r>
            </a:p>
            <a:p>
              <a:pPr algn="ctr">
                <a:defRPr/>
              </a:pPr>
              <a:r>
                <a:rPr lang="en-US" sz="1000" kern="0" dirty="0">
                  <a:solidFill>
                    <a:sysClr val="windowText" lastClr="000000"/>
                  </a:solidFill>
                </a:rPr>
                <a:t>File</a:t>
              </a:r>
            </a:p>
          </p:txBody>
        </p:sp>
        <p:sp>
          <p:nvSpPr>
            <p:cNvPr id="40" name="Line 10"/>
            <p:cNvSpPr>
              <a:spLocks noChangeShapeType="1"/>
            </p:cNvSpPr>
            <p:nvPr/>
          </p:nvSpPr>
          <p:spPr bwMode="auto">
            <a:xfrm>
              <a:off x="2622" y="14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1" name="Line 11"/>
            <p:cNvSpPr>
              <a:spLocks noChangeShapeType="1"/>
            </p:cNvSpPr>
            <p:nvPr/>
          </p:nvSpPr>
          <p:spPr bwMode="auto">
            <a:xfrm>
              <a:off x="2627" y="1507"/>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2" name="Line 12"/>
            <p:cNvSpPr>
              <a:spLocks noChangeShapeType="1"/>
            </p:cNvSpPr>
            <p:nvPr/>
          </p:nvSpPr>
          <p:spPr bwMode="auto">
            <a:xfrm>
              <a:off x="2629" y="1551"/>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3" name="Line 13"/>
            <p:cNvSpPr>
              <a:spLocks noChangeShapeType="1"/>
            </p:cNvSpPr>
            <p:nvPr/>
          </p:nvSpPr>
          <p:spPr bwMode="auto">
            <a:xfrm>
              <a:off x="2622" y="18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4" name="Line 14"/>
            <p:cNvSpPr>
              <a:spLocks noChangeShapeType="1"/>
            </p:cNvSpPr>
            <p:nvPr/>
          </p:nvSpPr>
          <p:spPr bwMode="auto">
            <a:xfrm>
              <a:off x="2624" y="1904"/>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5" name="Line 15"/>
            <p:cNvSpPr>
              <a:spLocks noChangeShapeType="1"/>
            </p:cNvSpPr>
            <p:nvPr/>
          </p:nvSpPr>
          <p:spPr bwMode="auto">
            <a:xfrm>
              <a:off x="2627" y="1946"/>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grpSp>
      <p:sp>
        <p:nvSpPr>
          <p:cNvPr id="46" name="Line 17"/>
          <p:cNvSpPr>
            <a:spLocks noChangeShapeType="1"/>
          </p:cNvSpPr>
          <p:nvPr/>
        </p:nvSpPr>
        <p:spPr bwMode="auto">
          <a:xfrm flipV="1">
            <a:off x="3249258" y="1947298"/>
            <a:ext cx="481239" cy="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47" name="Rectangle 78"/>
          <p:cNvSpPr>
            <a:spLocks noChangeArrowheads="1"/>
          </p:cNvSpPr>
          <p:nvPr/>
        </p:nvSpPr>
        <p:spPr bwMode="auto">
          <a:xfrm>
            <a:off x="1261519" y="1155925"/>
            <a:ext cx="8077200" cy="5375042"/>
          </a:xfrm>
          <a:prstGeom prst="rect">
            <a:avLst/>
          </a:prstGeom>
          <a:solidFill>
            <a:schemeClr val="bg1">
              <a:alpha val="50000"/>
            </a:schemeClr>
          </a:solidFill>
          <a:ln>
            <a:noFill/>
          </a:ln>
          <a:effectLst/>
          <a:extLst/>
        </p:spPr>
        <p:txBody>
          <a:bodyPr wrap="none" anchor="ctr"/>
          <a:lstStyle/>
          <a:p>
            <a:pPr>
              <a:defRPr/>
            </a:pPr>
            <a:endParaRPr lang="en-US"/>
          </a:p>
        </p:txBody>
      </p:sp>
      <p:sp>
        <p:nvSpPr>
          <p:cNvPr id="48" name="Line 85"/>
          <p:cNvSpPr>
            <a:spLocks noChangeShapeType="1"/>
          </p:cNvSpPr>
          <p:nvPr/>
        </p:nvSpPr>
        <p:spPr bwMode="auto">
          <a:xfrm>
            <a:off x="2112819" y="1625138"/>
            <a:ext cx="457200" cy="1143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9" name="Text Box 86"/>
          <p:cNvSpPr txBox="1">
            <a:spLocks noChangeArrowheads="1"/>
          </p:cNvSpPr>
          <p:nvPr/>
        </p:nvSpPr>
        <p:spPr bwMode="auto">
          <a:xfrm>
            <a:off x="1033109" y="1217328"/>
            <a:ext cx="1238031" cy="92333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Illegitimate</a:t>
            </a:r>
          </a:p>
          <a:p>
            <a:pPr algn="ctr">
              <a:defRPr/>
            </a:pPr>
            <a:r>
              <a:rPr lang="en-US" dirty="0">
                <a:solidFill>
                  <a:srgbClr val="FF3300"/>
                </a:solidFill>
              </a:rPr>
              <a:t>change</a:t>
            </a:r>
          </a:p>
          <a:p>
            <a:pPr algn="ctr">
              <a:defRPr/>
            </a:pPr>
            <a:r>
              <a:rPr lang="en-US" dirty="0">
                <a:solidFill>
                  <a:srgbClr val="FF3300"/>
                </a:solidFill>
              </a:rPr>
              <a:t>of owner</a:t>
            </a:r>
          </a:p>
        </p:txBody>
      </p:sp>
      <p:sp>
        <p:nvSpPr>
          <p:cNvPr id="50" name="Line 83"/>
          <p:cNvSpPr>
            <a:spLocks noChangeShapeType="1"/>
          </p:cNvSpPr>
          <p:nvPr/>
        </p:nvSpPr>
        <p:spPr bwMode="auto">
          <a:xfrm flipH="1">
            <a:off x="4703620" y="3947767"/>
            <a:ext cx="523875" cy="40194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1" name="Text Box 84"/>
          <p:cNvSpPr txBox="1">
            <a:spLocks noChangeArrowheads="1"/>
          </p:cNvSpPr>
          <p:nvPr/>
        </p:nvSpPr>
        <p:spPr bwMode="auto">
          <a:xfrm>
            <a:off x="4497316" y="3382883"/>
            <a:ext cx="1542730"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Impersonating</a:t>
            </a:r>
          </a:p>
          <a:p>
            <a:pPr algn="ctr">
              <a:defRPr/>
            </a:pPr>
            <a:r>
              <a:rPr lang="en-US" dirty="0">
                <a:solidFill>
                  <a:srgbClr val="FF3300"/>
                </a:solidFill>
              </a:rPr>
              <a:t>Master</a:t>
            </a:r>
          </a:p>
        </p:txBody>
      </p:sp>
      <p:sp>
        <p:nvSpPr>
          <p:cNvPr id="52" name="Line 85"/>
          <p:cNvSpPr>
            <a:spLocks noChangeShapeType="1"/>
          </p:cNvSpPr>
          <p:nvPr/>
        </p:nvSpPr>
        <p:spPr bwMode="auto">
          <a:xfrm flipH="1">
            <a:off x="5849794" y="2312980"/>
            <a:ext cx="682625" cy="90487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3" name="Text Box 86"/>
          <p:cNvSpPr txBox="1">
            <a:spLocks noChangeArrowheads="1"/>
          </p:cNvSpPr>
          <p:nvPr/>
        </p:nvSpPr>
        <p:spPr bwMode="auto">
          <a:xfrm>
            <a:off x="6483489" y="1701793"/>
            <a:ext cx="1094808"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Cache</a:t>
            </a:r>
          </a:p>
          <a:p>
            <a:pPr algn="ctr">
              <a:defRPr/>
            </a:pPr>
            <a:r>
              <a:rPr lang="en-US" dirty="0">
                <a:solidFill>
                  <a:srgbClr val="FF3300"/>
                </a:solidFill>
              </a:rPr>
              <a:t>Poisoning</a:t>
            </a:r>
          </a:p>
        </p:txBody>
      </p:sp>
      <p:sp>
        <p:nvSpPr>
          <p:cNvPr id="54" name="Line 93"/>
          <p:cNvSpPr>
            <a:spLocks noChangeShapeType="1"/>
          </p:cNvSpPr>
          <p:nvPr/>
        </p:nvSpPr>
        <p:spPr bwMode="auto">
          <a:xfrm flipH="1">
            <a:off x="6116493" y="2360604"/>
            <a:ext cx="501650" cy="20383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5" name="Line 81"/>
          <p:cNvSpPr>
            <a:spLocks noChangeShapeType="1"/>
          </p:cNvSpPr>
          <p:nvPr/>
        </p:nvSpPr>
        <p:spPr bwMode="auto">
          <a:xfrm>
            <a:off x="3539996" y="4148737"/>
            <a:ext cx="355600" cy="1941866"/>
          </a:xfrm>
          <a:prstGeom prst="line">
            <a:avLst/>
          </a:prstGeom>
          <a:noFill/>
          <a:ln w="28575">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6" name="Line 87"/>
          <p:cNvSpPr>
            <a:spLocks noChangeShapeType="1"/>
          </p:cNvSpPr>
          <p:nvPr/>
        </p:nvSpPr>
        <p:spPr bwMode="auto">
          <a:xfrm flipH="1">
            <a:off x="7761142" y="3517438"/>
            <a:ext cx="841376" cy="5016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7" name="Text Box 88"/>
          <p:cNvSpPr txBox="1">
            <a:spLocks noChangeArrowheads="1"/>
          </p:cNvSpPr>
          <p:nvPr/>
        </p:nvSpPr>
        <p:spPr bwMode="auto">
          <a:xfrm>
            <a:off x="8426732" y="2861802"/>
            <a:ext cx="1555554"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Cache</a:t>
            </a:r>
          </a:p>
          <a:p>
            <a:pPr algn="ctr">
              <a:defRPr/>
            </a:pPr>
            <a:r>
              <a:rPr lang="en-US" dirty="0">
                <a:solidFill>
                  <a:srgbClr val="FF3300"/>
                </a:solidFill>
              </a:rPr>
              <a:t>Impersonation</a:t>
            </a:r>
          </a:p>
        </p:txBody>
      </p:sp>
      <p:sp>
        <p:nvSpPr>
          <p:cNvPr id="58" name="Line 89"/>
          <p:cNvSpPr>
            <a:spLocks noChangeShapeType="1"/>
          </p:cNvSpPr>
          <p:nvPr/>
        </p:nvSpPr>
        <p:spPr bwMode="auto">
          <a:xfrm>
            <a:off x="5675170" y="5620876"/>
            <a:ext cx="825498" cy="579437"/>
          </a:xfrm>
          <a:prstGeom prst="line">
            <a:avLst/>
          </a:prstGeom>
          <a:noFill/>
          <a:ln w="28575">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9" name="Text Box 82"/>
          <p:cNvSpPr txBox="1">
            <a:spLocks noChangeArrowheads="1"/>
          </p:cNvSpPr>
          <p:nvPr/>
        </p:nvSpPr>
        <p:spPr bwMode="auto">
          <a:xfrm>
            <a:off x="2663632" y="6090603"/>
            <a:ext cx="1463478"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Unauthorized</a:t>
            </a:r>
          </a:p>
          <a:p>
            <a:pPr algn="ctr">
              <a:defRPr/>
            </a:pPr>
            <a:r>
              <a:rPr lang="en-US" dirty="0">
                <a:solidFill>
                  <a:srgbClr val="FF3300"/>
                </a:solidFill>
              </a:rPr>
              <a:t>Refreshes</a:t>
            </a:r>
          </a:p>
        </p:txBody>
      </p:sp>
      <p:sp>
        <p:nvSpPr>
          <p:cNvPr id="60" name="Text Box 90"/>
          <p:cNvSpPr txBox="1">
            <a:spLocks noChangeArrowheads="1"/>
          </p:cNvSpPr>
          <p:nvPr/>
        </p:nvSpPr>
        <p:spPr bwMode="auto">
          <a:xfrm>
            <a:off x="6161370" y="6097127"/>
            <a:ext cx="1685077"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Modification of</a:t>
            </a:r>
          </a:p>
          <a:p>
            <a:pPr algn="ctr">
              <a:defRPr/>
            </a:pPr>
            <a:r>
              <a:rPr lang="en-US" dirty="0">
                <a:solidFill>
                  <a:srgbClr val="FF3300"/>
                </a:solidFill>
              </a:rPr>
              <a:t>database</a:t>
            </a:r>
          </a:p>
        </p:txBody>
      </p:sp>
      <p:sp>
        <p:nvSpPr>
          <p:cNvPr id="62" name="Text Box 80"/>
          <p:cNvSpPr txBox="1">
            <a:spLocks noChangeArrowheads="1"/>
          </p:cNvSpPr>
          <p:nvPr/>
        </p:nvSpPr>
        <p:spPr bwMode="auto">
          <a:xfrm>
            <a:off x="924575" y="3947768"/>
            <a:ext cx="1376787"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Mapping</a:t>
            </a:r>
          </a:p>
          <a:p>
            <a:pPr algn="ctr">
              <a:defRPr/>
            </a:pPr>
            <a:r>
              <a:rPr lang="en-US" dirty="0">
                <a:solidFill>
                  <a:srgbClr val="FF3300"/>
                </a:solidFill>
              </a:rPr>
              <a:t>Compromise</a:t>
            </a:r>
          </a:p>
        </p:txBody>
      </p:sp>
      <p:sp>
        <p:nvSpPr>
          <p:cNvPr id="63" name="Line 79"/>
          <p:cNvSpPr>
            <a:spLocks noChangeShapeType="1"/>
          </p:cNvSpPr>
          <p:nvPr/>
        </p:nvSpPr>
        <p:spPr bwMode="auto">
          <a:xfrm flipV="1">
            <a:off x="1309332" y="3723154"/>
            <a:ext cx="539082" cy="22461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Tree>
    <p:extLst>
      <p:ext uri="{BB962C8B-B14F-4D97-AF65-F5344CB8AC3E}">
        <p14:creationId xmlns:p14="http://schemas.microsoft.com/office/powerpoint/2010/main" val="410078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0" grpId="0" animBg="1"/>
      <p:bldP spid="51" grpId="0"/>
      <p:bldP spid="52" grpId="0" animBg="1"/>
      <p:bldP spid="53" grpId="0"/>
      <p:bldP spid="54" grpId="0" animBg="1"/>
      <p:bldP spid="55" grpId="0" animBg="1"/>
      <p:bldP spid="56" grpId="0" animBg="1"/>
      <p:bldP spid="57" grpId="0"/>
      <p:bldP spid="58" grpId="0" animBg="1"/>
      <p:bldP spid="59" grpId="0"/>
      <p:bldP spid="60" grpId="0"/>
      <p:bldP spid="62" grpId="0"/>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Caching</a:t>
            </a:r>
            <a:endParaRPr lang="en-GB" sz="3600" dirty="0"/>
          </a:p>
        </p:txBody>
      </p:sp>
      <p:sp>
        <p:nvSpPr>
          <p:cNvPr id="61" name="Text Placeholder 2"/>
          <p:cNvSpPr>
            <a:spLocks noGrp="1"/>
          </p:cNvSpPr>
          <p:nvPr>
            <p:ph type="body" sz="quarter" idx="13"/>
          </p:nvPr>
        </p:nvSpPr>
        <p:spPr>
          <a:xfrm>
            <a:off x="666628" y="1463117"/>
            <a:ext cx="10320920" cy="4955156"/>
          </a:xfrm>
        </p:spPr>
        <p:txBody>
          <a:bodyPr/>
          <a:lstStyle/>
          <a:p>
            <a:r>
              <a:rPr lang="en-US" sz="2400" dirty="0" smtClean="0">
                <a:ea typeface="ＭＳ Ｐゴシック" charset="0"/>
                <a:cs typeface="ＭＳ Ｐゴシック" charset="0"/>
              </a:rPr>
              <a:t>DNS responses are cached </a:t>
            </a:r>
          </a:p>
          <a:p>
            <a:pPr marL="800100" lvl="1" indent="-342900">
              <a:buFont typeface="Arial" panose="020B0604020202020204" pitchFamily="34" charset="0"/>
              <a:buChar char="•"/>
            </a:pPr>
            <a:r>
              <a:rPr lang="en-US" sz="2000" dirty="0" smtClean="0">
                <a:ea typeface="ＭＳ Ｐゴシック" charset="0"/>
              </a:rPr>
              <a:t>Quick response for repeated translations</a:t>
            </a:r>
          </a:p>
          <a:p>
            <a:pPr marL="800100" lvl="1" indent="-342900">
              <a:buFont typeface="Arial" panose="020B0604020202020204" pitchFamily="34" charset="0"/>
              <a:buChar char="•"/>
            </a:pPr>
            <a:r>
              <a:rPr lang="en-US" sz="2000" dirty="0" smtClean="0">
                <a:ea typeface="ＭＳ Ｐゴシック" charset="0"/>
              </a:rPr>
              <a:t>Note</a:t>
            </a:r>
            <a:r>
              <a:rPr lang="en-US" sz="2000" dirty="0">
                <a:ea typeface="ＭＳ Ｐゴシック" charset="0"/>
              </a:rPr>
              <a:t>:   NS records for domains also cached</a:t>
            </a:r>
            <a:endParaRPr lang="en-US" sz="1800" dirty="0">
              <a:ea typeface="ＭＳ Ｐゴシック" charset="0"/>
            </a:endParaRPr>
          </a:p>
          <a:p>
            <a:endParaRPr lang="en-US" sz="2400" dirty="0">
              <a:ea typeface="ＭＳ Ｐゴシック" charset="0"/>
              <a:cs typeface="ＭＳ Ｐゴシック" charset="0"/>
            </a:endParaRPr>
          </a:p>
          <a:p>
            <a:r>
              <a:rPr lang="en-US" sz="2400" dirty="0">
                <a:ea typeface="ＭＳ Ｐゴシック" charset="0"/>
                <a:cs typeface="ＭＳ Ｐゴシック" charset="0"/>
              </a:rPr>
              <a:t>DNS negative queries are cached</a:t>
            </a:r>
          </a:p>
          <a:p>
            <a:pPr marL="800100" lvl="1" indent="-342900">
              <a:buFont typeface="Arial" panose="020B0604020202020204" pitchFamily="34" charset="0"/>
              <a:buChar char="•"/>
            </a:pPr>
            <a:r>
              <a:rPr lang="en-US" sz="2000" dirty="0">
                <a:ea typeface="ＭＳ Ｐゴシック" charset="0"/>
              </a:rPr>
              <a:t>Save time for </a:t>
            </a:r>
            <a:r>
              <a:rPr lang="en-US" sz="2000" dirty="0" smtClean="0">
                <a:ea typeface="ＭＳ Ｐゴシック" charset="0"/>
              </a:rPr>
              <a:t>non-existent </a:t>
            </a:r>
            <a:r>
              <a:rPr lang="en-US" sz="2000" dirty="0">
                <a:ea typeface="ＭＳ Ｐゴシック" charset="0"/>
              </a:rPr>
              <a:t>sites, e.g. misspelling</a:t>
            </a:r>
          </a:p>
          <a:p>
            <a:endParaRPr lang="en-US" sz="2400" dirty="0">
              <a:ea typeface="ＭＳ Ｐゴシック" charset="0"/>
              <a:cs typeface="ＭＳ Ｐゴシック" charset="0"/>
            </a:endParaRPr>
          </a:p>
          <a:p>
            <a:r>
              <a:rPr lang="en-US" sz="2400" dirty="0">
                <a:ea typeface="ＭＳ Ｐゴシック" charset="0"/>
                <a:cs typeface="ＭＳ Ｐゴシック" charset="0"/>
              </a:rPr>
              <a:t>Cached data periodically times out</a:t>
            </a:r>
          </a:p>
          <a:p>
            <a:pPr marL="800100" lvl="1" indent="-342900">
              <a:buFont typeface="Arial" panose="020B0604020202020204" pitchFamily="34" charset="0"/>
              <a:buChar char="•"/>
            </a:pPr>
            <a:r>
              <a:rPr lang="en-US" sz="2000" dirty="0">
                <a:ea typeface="ＭＳ Ｐゴシック" charset="0"/>
              </a:rPr>
              <a:t>Lifetime (TTL) of data controlled by owner of data</a:t>
            </a:r>
          </a:p>
          <a:p>
            <a:pPr marL="800100" lvl="1" indent="-342900">
              <a:buFont typeface="Arial" panose="020B0604020202020204" pitchFamily="34" charset="0"/>
              <a:buChar char="•"/>
            </a:pPr>
            <a:r>
              <a:rPr lang="en-US" sz="2000" dirty="0">
                <a:ea typeface="ＭＳ Ｐゴシック" charset="0"/>
              </a:rPr>
              <a:t>TTL passed with every record</a:t>
            </a:r>
          </a:p>
        </p:txBody>
      </p:sp>
    </p:spTree>
    <p:extLst>
      <p:ext uri="{BB962C8B-B14F-4D97-AF65-F5344CB8AC3E}">
        <p14:creationId xmlns:p14="http://schemas.microsoft.com/office/powerpoint/2010/main" val="25552993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1371811" cy="1136793"/>
          </a:xfrm>
        </p:spPr>
        <p:txBody>
          <a:bodyPr/>
          <a:lstStyle/>
          <a:p>
            <a:r>
              <a:rPr lang="en-GB" sz="3600" dirty="0" smtClean="0"/>
              <a:t>Threats to DNS: Data Corruption/Cache Poisoning</a:t>
            </a:r>
            <a:endParaRPr lang="en-GB" sz="3600" dirty="0"/>
          </a:p>
        </p:txBody>
      </p:sp>
      <p:sp>
        <p:nvSpPr>
          <p:cNvPr id="61" name="Text Placeholder 2"/>
          <p:cNvSpPr>
            <a:spLocks noGrp="1"/>
          </p:cNvSpPr>
          <p:nvPr>
            <p:ph type="body" sz="quarter" idx="13"/>
          </p:nvPr>
        </p:nvSpPr>
        <p:spPr>
          <a:xfrm>
            <a:off x="666628" y="1463117"/>
            <a:ext cx="10320920" cy="4955156"/>
          </a:xfrm>
        </p:spPr>
        <p:txBody>
          <a:bodyPr/>
          <a:lstStyle/>
          <a:p>
            <a:pPr>
              <a:defRPr/>
            </a:pPr>
            <a:r>
              <a:rPr lang="en-US" sz="2400" dirty="0"/>
              <a:t>All resolved RRs are cached at local DNS servers</a:t>
            </a:r>
          </a:p>
          <a:p>
            <a:pPr>
              <a:defRPr/>
            </a:pPr>
            <a:r>
              <a:rPr lang="en-US" sz="2400" dirty="0"/>
              <a:t>DNS slave servers replicate zone data from master</a:t>
            </a:r>
          </a:p>
          <a:p>
            <a:pPr>
              <a:defRPr/>
            </a:pPr>
            <a:endParaRPr lang="en-US" sz="2400" dirty="0"/>
          </a:p>
          <a:p>
            <a:pPr>
              <a:defRPr/>
            </a:pPr>
            <a:r>
              <a:rPr lang="en-US" sz="2400" dirty="0"/>
              <a:t>Normal DNS lookup:</a:t>
            </a:r>
          </a:p>
        </p:txBody>
      </p:sp>
      <p:pic>
        <p:nvPicPr>
          <p:cNvPr id="4" name="Picture 4" descr="Picture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8525" y="5251451"/>
            <a:ext cx="9763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3613" y="5294315"/>
            <a:ext cx="5127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9825" y="3467102"/>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p:cNvSpPr>
            <a:spLocks noChangeShapeType="1"/>
          </p:cNvSpPr>
          <p:nvPr/>
        </p:nvSpPr>
        <p:spPr bwMode="auto">
          <a:xfrm flipV="1">
            <a:off x="6586537" y="4176714"/>
            <a:ext cx="1074738" cy="117316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 name="Text Box 8"/>
          <p:cNvSpPr txBox="1">
            <a:spLocks noChangeArrowheads="1"/>
          </p:cNvSpPr>
          <p:nvPr/>
        </p:nvSpPr>
        <p:spPr bwMode="auto">
          <a:xfrm>
            <a:off x="3810000" y="4835526"/>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1</a:t>
            </a:r>
          </a:p>
        </p:txBody>
      </p:sp>
      <p:sp>
        <p:nvSpPr>
          <p:cNvPr id="9" name="Text Box 9"/>
          <p:cNvSpPr txBox="1">
            <a:spLocks noChangeArrowheads="1"/>
          </p:cNvSpPr>
          <p:nvPr/>
        </p:nvSpPr>
        <p:spPr bwMode="auto">
          <a:xfrm>
            <a:off x="2271712" y="6000751"/>
            <a:ext cx="598488" cy="27463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t>Victim</a:t>
            </a:r>
          </a:p>
        </p:txBody>
      </p:sp>
      <p:sp>
        <p:nvSpPr>
          <p:cNvPr id="10" name="Text Box 10"/>
          <p:cNvSpPr txBox="1">
            <a:spLocks noChangeArrowheads="1"/>
          </p:cNvSpPr>
          <p:nvPr/>
        </p:nvSpPr>
        <p:spPr bwMode="auto">
          <a:xfrm>
            <a:off x="5657900" y="6043615"/>
            <a:ext cx="1408013" cy="276999"/>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t>local DNS server (X)</a:t>
            </a:r>
          </a:p>
        </p:txBody>
      </p:sp>
      <p:sp>
        <p:nvSpPr>
          <p:cNvPr id="11" name="Text Box 11"/>
          <p:cNvSpPr txBox="1">
            <a:spLocks noChangeArrowheads="1"/>
          </p:cNvSpPr>
          <p:nvPr/>
        </p:nvSpPr>
        <p:spPr bwMode="auto">
          <a:xfrm>
            <a:off x="8039469" y="3748090"/>
            <a:ext cx="1210524" cy="276999"/>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t>Auth DNS server</a:t>
            </a:r>
          </a:p>
        </p:txBody>
      </p:sp>
      <p:sp>
        <p:nvSpPr>
          <p:cNvPr id="12" name="Line 12"/>
          <p:cNvSpPr>
            <a:spLocks noChangeShapeType="1"/>
          </p:cNvSpPr>
          <p:nvPr/>
        </p:nvSpPr>
        <p:spPr bwMode="auto">
          <a:xfrm flipV="1">
            <a:off x="6434137" y="4124327"/>
            <a:ext cx="1074738" cy="11731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3" name="Line 13"/>
          <p:cNvSpPr>
            <a:spLocks noChangeShapeType="1"/>
          </p:cNvSpPr>
          <p:nvPr/>
        </p:nvSpPr>
        <p:spPr bwMode="auto">
          <a:xfrm>
            <a:off x="3100388" y="5475289"/>
            <a:ext cx="27273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4" name="Line 14"/>
          <p:cNvSpPr>
            <a:spLocks noChangeShapeType="1"/>
          </p:cNvSpPr>
          <p:nvPr/>
        </p:nvSpPr>
        <p:spPr bwMode="auto">
          <a:xfrm>
            <a:off x="3124201" y="5654676"/>
            <a:ext cx="2644775"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5" name="Text Box 15"/>
          <p:cNvSpPr txBox="1">
            <a:spLocks noChangeArrowheads="1"/>
          </p:cNvSpPr>
          <p:nvPr/>
        </p:nvSpPr>
        <p:spPr bwMode="auto">
          <a:xfrm>
            <a:off x="4083051" y="4691065"/>
            <a:ext cx="898003"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de-DE" sz="1200"/>
              <a:t>S: &lt;port_v&gt;</a:t>
            </a:r>
          </a:p>
          <a:p>
            <a:pPr>
              <a:defRPr/>
            </a:pPr>
            <a:r>
              <a:rPr lang="de-DE" sz="1200"/>
              <a:t>D: 53/udp</a:t>
            </a:r>
          </a:p>
          <a:p>
            <a:pPr>
              <a:defRPr/>
            </a:pPr>
            <a:r>
              <a:rPr lang="de-DE" sz="1200"/>
              <a:t>Q-ID_v</a:t>
            </a:r>
          </a:p>
        </p:txBody>
      </p:sp>
      <p:sp>
        <p:nvSpPr>
          <p:cNvPr id="16" name="Text Box 16"/>
          <p:cNvSpPr txBox="1">
            <a:spLocks noChangeArrowheads="1"/>
          </p:cNvSpPr>
          <p:nvPr/>
        </p:nvSpPr>
        <p:spPr bwMode="auto">
          <a:xfrm>
            <a:off x="5891213" y="3954464"/>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2</a:t>
            </a:r>
          </a:p>
        </p:txBody>
      </p:sp>
      <p:sp>
        <p:nvSpPr>
          <p:cNvPr id="17" name="Text Box 17"/>
          <p:cNvSpPr txBox="1">
            <a:spLocks noChangeArrowheads="1"/>
          </p:cNvSpPr>
          <p:nvPr/>
        </p:nvSpPr>
        <p:spPr bwMode="auto">
          <a:xfrm>
            <a:off x="6164263" y="3810002"/>
            <a:ext cx="909223"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de-DE" sz="1200"/>
              <a:t>S: &lt;port_X&gt;</a:t>
            </a:r>
          </a:p>
          <a:p>
            <a:pPr>
              <a:defRPr/>
            </a:pPr>
            <a:r>
              <a:rPr lang="de-DE" sz="1200"/>
              <a:t>D: 53/udp</a:t>
            </a:r>
          </a:p>
          <a:p>
            <a:pPr>
              <a:defRPr/>
            </a:pPr>
            <a:r>
              <a:rPr lang="de-DE" sz="1200"/>
              <a:t>Q-ID_x</a:t>
            </a:r>
          </a:p>
        </p:txBody>
      </p:sp>
      <p:sp>
        <p:nvSpPr>
          <p:cNvPr id="18" name="Text Box 18"/>
          <p:cNvSpPr txBox="1">
            <a:spLocks noChangeArrowheads="1"/>
          </p:cNvSpPr>
          <p:nvPr/>
        </p:nvSpPr>
        <p:spPr bwMode="auto">
          <a:xfrm>
            <a:off x="7132638" y="4876801"/>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3</a:t>
            </a:r>
          </a:p>
        </p:txBody>
      </p:sp>
      <p:sp>
        <p:nvSpPr>
          <p:cNvPr id="19" name="Text Box 20"/>
          <p:cNvSpPr txBox="1">
            <a:spLocks noChangeArrowheads="1"/>
          </p:cNvSpPr>
          <p:nvPr/>
        </p:nvSpPr>
        <p:spPr bwMode="auto">
          <a:xfrm>
            <a:off x="3843338" y="5921376"/>
            <a:ext cx="296863"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4</a:t>
            </a:r>
          </a:p>
        </p:txBody>
      </p:sp>
      <p:sp>
        <p:nvSpPr>
          <p:cNvPr id="20" name="Text Box 21"/>
          <p:cNvSpPr txBox="1">
            <a:spLocks noChangeArrowheads="1"/>
          </p:cNvSpPr>
          <p:nvPr/>
        </p:nvSpPr>
        <p:spPr bwMode="auto">
          <a:xfrm>
            <a:off x="4179888" y="5776915"/>
            <a:ext cx="957313"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de-DE" sz="1200"/>
              <a:t>S: 53</a:t>
            </a:r>
          </a:p>
          <a:p>
            <a:pPr>
              <a:defRPr/>
            </a:pPr>
            <a:r>
              <a:rPr lang="de-DE" sz="1200"/>
              <a:t>D: &lt;port_v&gt; </a:t>
            </a:r>
          </a:p>
          <a:p>
            <a:pPr>
              <a:defRPr/>
            </a:pPr>
            <a:r>
              <a:rPr lang="de-DE" sz="1200"/>
              <a:t>Q-ID_v</a:t>
            </a:r>
          </a:p>
        </p:txBody>
      </p:sp>
      <p:sp>
        <p:nvSpPr>
          <p:cNvPr id="21" name="AutoShape 22"/>
          <p:cNvSpPr>
            <a:spLocks noChangeArrowheads="1"/>
          </p:cNvSpPr>
          <p:nvPr/>
        </p:nvSpPr>
        <p:spPr bwMode="auto">
          <a:xfrm>
            <a:off x="4748213" y="2703514"/>
            <a:ext cx="3292475" cy="754062"/>
          </a:xfrm>
          <a:prstGeom prst="wedgeRoundRectCallout">
            <a:avLst>
              <a:gd name="adj1" fmla="val -7134"/>
              <a:gd name="adj2" fmla="val 106000"/>
              <a:gd name="adj3" fmla="val 16667"/>
            </a:avLst>
          </a:prstGeom>
          <a:solidFill>
            <a:srgbClr val="D3F0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tabLst>
                <a:tab pos="715963" algn="l"/>
              </a:tabLst>
              <a:defRPr/>
            </a:pPr>
            <a:r>
              <a:rPr lang="de-DE" sz="1400"/>
              <a:t>port_x: 	static in old DNS servers</a:t>
            </a:r>
          </a:p>
          <a:p>
            <a:pPr>
              <a:tabLst>
                <a:tab pos="715963" algn="l"/>
              </a:tabLst>
              <a:defRPr/>
            </a:pPr>
            <a:r>
              <a:rPr lang="de-DE" sz="1400"/>
              <a:t>Q-ID_x: 	chosen sequentially in old</a:t>
            </a:r>
          </a:p>
          <a:p>
            <a:pPr>
              <a:tabLst>
                <a:tab pos="715963" algn="l"/>
              </a:tabLst>
              <a:defRPr/>
            </a:pPr>
            <a:r>
              <a:rPr lang="de-DE" sz="1400"/>
              <a:t> 	DNS servers</a:t>
            </a:r>
          </a:p>
        </p:txBody>
      </p:sp>
    </p:spTree>
    <p:extLst>
      <p:ext uri="{BB962C8B-B14F-4D97-AF65-F5344CB8AC3E}">
        <p14:creationId xmlns:p14="http://schemas.microsoft.com/office/powerpoint/2010/main" val="34465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1371811" cy="1136793"/>
          </a:xfrm>
        </p:spPr>
        <p:txBody>
          <a:bodyPr/>
          <a:lstStyle/>
          <a:p>
            <a:r>
              <a:rPr lang="en-GB" sz="3600" dirty="0" smtClean="0"/>
              <a:t>Threats to DNS: Cache Poisoning</a:t>
            </a:r>
          </a:p>
          <a:p>
            <a:r>
              <a:rPr lang="en-GB" sz="3200" dirty="0" smtClean="0"/>
              <a:t>Simple Poisoning (1)</a:t>
            </a:r>
            <a:endParaRPr lang="en-GB" sz="3200" dirty="0"/>
          </a:p>
        </p:txBody>
      </p:sp>
      <p:sp>
        <p:nvSpPr>
          <p:cNvPr id="61" name="Text Placeholder 2"/>
          <p:cNvSpPr>
            <a:spLocks noGrp="1"/>
          </p:cNvSpPr>
          <p:nvPr>
            <p:ph type="body" sz="quarter" idx="13"/>
          </p:nvPr>
        </p:nvSpPr>
        <p:spPr>
          <a:xfrm>
            <a:off x="666627" y="1821626"/>
            <a:ext cx="11253823" cy="4770367"/>
          </a:xfrm>
        </p:spPr>
        <p:txBody>
          <a:bodyPr/>
          <a:lstStyle/>
          <a:p>
            <a:pPr marL="0" indent="0">
              <a:buNone/>
              <a:defRPr/>
            </a:pPr>
            <a:r>
              <a:rPr lang="en-US" sz="2200" dirty="0" smtClean="0"/>
              <a:t>The Attack</a:t>
            </a:r>
            <a:r>
              <a:rPr lang="en-US" sz="2200" dirty="0"/>
              <a:t>: </a:t>
            </a:r>
            <a:r>
              <a:rPr lang="en-US" sz="2200" dirty="0" smtClean="0"/>
              <a:t>Put </a:t>
            </a:r>
            <a:r>
              <a:rPr lang="en-US" sz="2200" dirty="0"/>
              <a:t>fake data in slaves / caching servers</a:t>
            </a:r>
          </a:p>
          <a:p>
            <a:pPr lvl="1">
              <a:defRPr/>
            </a:pPr>
            <a:r>
              <a:rPr lang="en-US" sz="1800" dirty="0"/>
              <a:t>(</a:t>
            </a:r>
            <a:r>
              <a:rPr lang="en-US" sz="1800" i="1" dirty="0"/>
              <a:t>and nobody will realize the redirection from </a:t>
            </a:r>
            <a:r>
              <a:rPr lang="en-US" sz="1800" b="1" dirty="0">
                <a:latin typeface="Courier New" charset="0"/>
              </a:rPr>
              <a:t>www.yourbank.de </a:t>
            </a:r>
            <a:r>
              <a:rPr lang="en-US" sz="1800" i="1" dirty="0" smtClean="0"/>
              <a:t>to</a:t>
            </a:r>
            <a:r>
              <a:rPr lang="en-US" sz="1800" dirty="0">
                <a:latin typeface="Courier New" charset="0"/>
              </a:rPr>
              <a:t> </a:t>
            </a:r>
            <a:r>
              <a:rPr lang="en-US" sz="1800" b="1" dirty="0" smtClean="0">
                <a:latin typeface="Courier New" charset="0"/>
              </a:rPr>
              <a:t>very.malicio.us </a:t>
            </a:r>
            <a:r>
              <a:rPr lang="en-US" sz="1800" dirty="0"/>
              <a:t>…</a:t>
            </a:r>
            <a:r>
              <a:rPr lang="en-US" sz="1800" i="1" dirty="0"/>
              <a:t>)</a:t>
            </a:r>
            <a:endParaRPr lang="en-US" sz="1800" dirty="0"/>
          </a:p>
          <a:p>
            <a:pPr>
              <a:defRPr/>
            </a:pPr>
            <a:endParaRPr lang="en-US" sz="800" dirty="0"/>
          </a:p>
          <a:p>
            <a:pPr marL="0" indent="0">
              <a:buNone/>
              <a:defRPr/>
            </a:pPr>
            <a:r>
              <a:rPr lang="en-US" sz="2200" dirty="0" smtClean="0"/>
              <a:t>Enabling features of the attack:</a:t>
            </a:r>
          </a:p>
          <a:p>
            <a:pPr>
              <a:defRPr/>
            </a:pPr>
            <a:r>
              <a:rPr lang="en-US" sz="2000" dirty="0" smtClean="0"/>
              <a:t>DNS </a:t>
            </a:r>
            <a:r>
              <a:rPr lang="en-US" sz="2000" dirty="0"/>
              <a:t>via </a:t>
            </a:r>
            <a:r>
              <a:rPr lang="en-US" sz="2000" dirty="0" smtClean="0"/>
              <a:t>UDP =&gt; no </a:t>
            </a:r>
            <a:r>
              <a:rPr lang="en-US" sz="2000" dirty="0"/>
              <a:t>handshakes for connection establishment</a:t>
            </a:r>
          </a:p>
          <a:p>
            <a:pPr>
              <a:defRPr/>
            </a:pPr>
            <a:r>
              <a:rPr lang="en-US" sz="2000" dirty="0"/>
              <a:t>Transactions in DNS only through tuple of</a:t>
            </a:r>
          </a:p>
          <a:p>
            <a:pPr>
              <a:buFont typeface="Wingdings" charset="0"/>
              <a:buNone/>
              <a:defRPr/>
            </a:pPr>
            <a:r>
              <a:rPr lang="en-US" sz="1800" dirty="0">
                <a:latin typeface="Courier New" charset="0"/>
              </a:rPr>
              <a:t>	</a:t>
            </a:r>
            <a:r>
              <a:rPr lang="en-US" sz="1600" dirty="0">
                <a:latin typeface="Courier New" charset="0"/>
              </a:rPr>
              <a:t>&lt;</a:t>
            </a:r>
            <a:r>
              <a:rPr lang="en-US" sz="1600" dirty="0" err="1">
                <a:latin typeface="Courier New" charset="0"/>
              </a:rPr>
              <a:t>auth</a:t>
            </a:r>
            <a:r>
              <a:rPr lang="en-US" sz="1600" dirty="0">
                <a:latin typeface="Courier New" charset="0"/>
              </a:rPr>
              <a:t> server(</a:t>
            </a:r>
            <a:r>
              <a:rPr lang="en-US" sz="1600" dirty="0" err="1">
                <a:latin typeface="Courier New" charset="0"/>
              </a:rPr>
              <a:t>ip</a:t>
            </a:r>
            <a:r>
              <a:rPr lang="en-US" sz="1600" dirty="0">
                <a:latin typeface="Courier New" charset="0"/>
              </a:rPr>
              <a:t> address), </a:t>
            </a:r>
            <a:r>
              <a:rPr lang="en-US" sz="1600" dirty="0" err="1">
                <a:latin typeface="Courier New" charset="0"/>
              </a:rPr>
              <a:t>auth</a:t>
            </a:r>
            <a:r>
              <a:rPr lang="en-US" sz="1600" dirty="0">
                <a:latin typeface="Courier New" charset="0"/>
              </a:rPr>
              <a:t> server(port), transaction id</a:t>
            </a:r>
            <a:r>
              <a:rPr lang="en-US" sz="1600" dirty="0" smtClean="0">
                <a:latin typeface="Courier New" charset="0"/>
              </a:rPr>
              <a:t>&gt;</a:t>
            </a:r>
            <a:endParaRPr lang="en-US" sz="1600" dirty="0"/>
          </a:p>
          <a:p>
            <a:pPr marL="800100" lvl="1" indent="-342900">
              <a:buFont typeface="Arial" panose="020B0604020202020204" pitchFamily="34" charset="0"/>
              <a:buChar char="•"/>
              <a:defRPr/>
            </a:pPr>
            <a:r>
              <a:rPr lang="en-US" sz="2000" b="1" dirty="0" smtClean="0"/>
              <a:t>IP </a:t>
            </a:r>
            <a:r>
              <a:rPr lang="en-US" sz="2000" b="1" dirty="0"/>
              <a:t>Address </a:t>
            </a:r>
            <a:r>
              <a:rPr lang="en-US" sz="2000" dirty="0"/>
              <a:t>of authoritative name servers are well known</a:t>
            </a:r>
          </a:p>
          <a:p>
            <a:pPr marL="800100" lvl="1" indent="-342900">
              <a:buFont typeface="Arial" panose="020B0604020202020204" pitchFamily="34" charset="0"/>
              <a:buChar char="•"/>
              <a:defRPr/>
            </a:pPr>
            <a:r>
              <a:rPr lang="en-US" sz="2000" dirty="0"/>
              <a:t>In many implementations same </a:t>
            </a:r>
            <a:r>
              <a:rPr lang="en-US" sz="2000" b="1" dirty="0"/>
              <a:t>port </a:t>
            </a:r>
            <a:r>
              <a:rPr lang="en-US" sz="2000" dirty="0"/>
              <a:t>for all transactions</a:t>
            </a:r>
          </a:p>
          <a:p>
            <a:pPr marL="800100" lvl="1" indent="-342900">
              <a:buFont typeface="Arial" panose="020B0604020202020204" pitchFamily="34" charset="0"/>
              <a:buChar char="•"/>
              <a:defRPr/>
            </a:pPr>
            <a:r>
              <a:rPr lang="en-US" sz="2000" b="1" dirty="0"/>
              <a:t>Q-ID </a:t>
            </a:r>
            <a:r>
              <a:rPr lang="en-US" sz="2000" dirty="0"/>
              <a:t>unknown, </a:t>
            </a:r>
            <a:r>
              <a:rPr lang="en-US" sz="2000" i="1" dirty="0"/>
              <a:t>but</a:t>
            </a:r>
            <a:r>
              <a:rPr lang="en-US" sz="2000" dirty="0"/>
              <a:t>: servers used to choose them sequentially…</a:t>
            </a:r>
          </a:p>
        </p:txBody>
      </p:sp>
    </p:spTree>
    <p:extLst>
      <p:ext uri="{BB962C8B-B14F-4D97-AF65-F5344CB8AC3E}">
        <p14:creationId xmlns:p14="http://schemas.microsoft.com/office/powerpoint/2010/main" val="3348913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GB" dirty="0" smtClean="0"/>
              <a:t>Session Overview</a:t>
            </a:r>
            <a:endParaRPr lang="en-GB" dirty="0"/>
          </a:p>
        </p:txBody>
      </p:sp>
      <p:sp>
        <p:nvSpPr>
          <p:cNvPr id="3" name="Text Placeholder 2"/>
          <p:cNvSpPr>
            <a:spLocks noGrp="1"/>
          </p:cNvSpPr>
          <p:nvPr>
            <p:ph type="body" sz="quarter" idx="13"/>
          </p:nvPr>
        </p:nvSpPr>
        <p:spPr>
          <a:xfrm>
            <a:off x="548639" y="3270084"/>
            <a:ext cx="9032176" cy="2408045"/>
          </a:xfrm>
        </p:spPr>
        <p:txBody>
          <a:bodyPr/>
          <a:lstStyle/>
          <a:p>
            <a:pPr>
              <a:spcBef>
                <a:spcPct val="20000"/>
              </a:spcBef>
              <a:buSzPct val="80000"/>
              <a:buFont typeface="Wingdings" charset="0"/>
              <a:buChar char="q"/>
              <a:defRPr/>
            </a:pPr>
            <a:r>
              <a:rPr lang="en-GB" sz="2800" dirty="0" smtClean="0"/>
              <a:t>Security of DNS</a:t>
            </a:r>
            <a:endParaRPr lang="en-GB" sz="2800" dirty="0"/>
          </a:p>
        </p:txBody>
      </p:sp>
      <p:sp>
        <p:nvSpPr>
          <p:cNvPr id="5" name="TextBox 4"/>
          <p:cNvSpPr txBox="1"/>
          <p:nvPr/>
        </p:nvSpPr>
        <p:spPr>
          <a:xfrm>
            <a:off x="752166" y="5671005"/>
            <a:ext cx="8657303" cy="954107"/>
          </a:xfrm>
          <a:prstGeom prst="rect">
            <a:avLst/>
          </a:prstGeom>
          <a:noFill/>
        </p:spPr>
        <p:txBody>
          <a:bodyPr wrap="square" rtlCol="0">
            <a:spAutoFit/>
          </a:bodyPr>
          <a:lstStyle/>
          <a:p>
            <a:pPr defTabSz="900113">
              <a:tabLst>
                <a:tab pos="530225" algn="l"/>
              </a:tabLst>
            </a:pPr>
            <a:r>
              <a:rPr lang="en-GB" sz="1400" b="1" dirty="0" smtClean="0"/>
              <a:t>References: 	</a:t>
            </a:r>
          </a:p>
          <a:p>
            <a:pPr defTabSz="900113">
              <a:tabLst>
                <a:tab pos="530225" algn="l"/>
              </a:tabLst>
            </a:pPr>
            <a:r>
              <a:rPr lang="en-GB" sz="1400" dirty="0" err="1"/>
              <a:t>Schäfer</a:t>
            </a:r>
            <a:r>
              <a:rPr lang="en-GB" sz="1400" dirty="0"/>
              <a:t>, Günter, and Michael </a:t>
            </a:r>
            <a:r>
              <a:rPr lang="en-GB" sz="1400" dirty="0" err="1"/>
              <a:t>Rossberg</a:t>
            </a:r>
            <a:r>
              <a:rPr lang="en-GB" sz="1400" dirty="0"/>
              <a:t>. </a:t>
            </a:r>
            <a:r>
              <a:rPr lang="en-GB" sz="1400" i="1" dirty="0"/>
              <a:t>Security in Fixed and Wireless Networks</a:t>
            </a:r>
            <a:r>
              <a:rPr lang="en-GB" sz="1400" dirty="0"/>
              <a:t>. John Wiley &amp; Sons, 2016</a:t>
            </a:r>
            <a:r>
              <a:rPr lang="en-GB" sz="1400" dirty="0" smtClean="0"/>
              <a:t>.</a:t>
            </a:r>
          </a:p>
          <a:p>
            <a:pPr defTabSz="900113">
              <a:tabLst>
                <a:tab pos="530225" algn="l"/>
              </a:tabLst>
            </a:pPr>
            <a:r>
              <a:rPr lang="en-GB" sz="1400" dirty="0"/>
              <a:t>Stallings, William. </a:t>
            </a:r>
            <a:r>
              <a:rPr lang="en-GB" sz="1400" i="1" dirty="0"/>
              <a:t>Network security essentials: applications and standards</a:t>
            </a:r>
            <a:r>
              <a:rPr lang="en-GB" sz="1400" dirty="0"/>
              <a:t>. Pearson Education India, 2007.</a:t>
            </a:r>
          </a:p>
          <a:p>
            <a:pPr defTabSz="900113">
              <a:tabLst>
                <a:tab pos="530225" algn="l"/>
              </a:tabLst>
            </a:pPr>
            <a:endParaRPr lang="en-GB" sz="1400" dirty="0"/>
          </a:p>
        </p:txBody>
      </p:sp>
    </p:spTree>
    <p:extLst>
      <p:ext uri="{BB962C8B-B14F-4D97-AF65-F5344CB8AC3E}">
        <p14:creationId xmlns:p14="http://schemas.microsoft.com/office/powerpoint/2010/main" val="37238527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1371811" cy="1136793"/>
          </a:xfrm>
        </p:spPr>
        <p:txBody>
          <a:bodyPr/>
          <a:lstStyle/>
          <a:p>
            <a:r>
              <a:rPr lang="en-GB" sz="3600" dirty="0" smtClean="0"/>
              <a:t>Threats to DNS: Cache Poisoning</a:t>
            </a:r>
          </a:p>
          <a:p>
            <a:r>
              <a:rPr lang="en-GB" sz="3200" dirty="0" smtClean="0"/>
              <a:t>Simple Poisoning (2)</a:t>
            </a:r>
            <a:endParaRPr lang="en-GB" sz="3200" dirty="0"/>
          </a:p>
        </p:txBody>
      </p:sp>
      <p:sp>
        <p:nvSpPr>
          <p:cNvPr id="5" name="AutoShape 19"/>
          <p:cNvSpPr>
            <a:spLocks noChangeArrowheads="1"/>
          </p:cNvSpPr>
          <p:nvPr/>
        </p:nvSpPr>
        <p:spPr bwMode="auto">
          <a:xfrm>
            <a:off x="5865814" y="3251200"/>
            <a:ext cx="3849687" cy="842962"/>
          </a:xfrm>
          <a:prstGeom prst="wedgeRoundRectCallout">
            <a:avLst>
              <a:gd name="adj1" fmla="val -16449"/>
              <a:gd name="adj2" fmla="val 111394"/>
              <a:gd name="adj3" fmla="val 16667"/>
            </a:avLst>
          </a:prstGeom>
          <a:solidFill>
            <a:srgbClr val="D3F0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82563" indent="-182563">
              <a:buFontTx/>
              <a:buAutoNum type="arabicPeriod"/>
              <a:defRPr/>
            </a:pPr>
            <a:r>
              <a:rPr lang="en-US" sz="1400" dirty="0"/>
              <a:t>Attacker requests DNS info on own domain</a:t>
            </a:r>
          </a:p>
          <a:p>
            <a:pPr marL="182563" indent="-182563">
              <a:buFontTx/>
              <a:buAutoNum type="arabicPeriod"/>
              <a:defRPr/>
            </a:pPr>
            <a:r>
              <a:rPr lang="en-US" sz="1400" dirty="0"/>
              <a:t>Victim‘s cache requests info recursively</a:t>
            </a:r>
          </a:p>
          <a:p>
            <a:pPr marL="182563" indent="-182563">
              <a:buFontTx/>
              <a:buAutoNum type="arabicPeriod"/>
              <a:defRPr/>
            </a:pPr>
            <a:r>
              <a:rPr lang="en-US" sz="1400" dirty="0"/>
              <a:t>Port and last Q-ID known to Attacker</a:t>
            </a:r>
          </a:p>
        </p:txBody>
      </p:sp>
      <p:sp>
        <p:nvSpPr>
          <p:cNvPr id="6" name="AutoShape 30"/>
          <p:cNvSpPr>
            <a:spLocks noChangeArrowheads="1"/>
          </p:cNvSpPr>
          <p:nvPr/>
        </p:nvSpPr>
        <p:spPr bwMode="auto">
          <a:xfrm>
            <a:off x="719139" y="1847851"/>
            <a:ext cx="4186237" cy="1900237"/>
          </a:xfrm>
          <a:prstGeom prst="wedgeRoundRectCallout">
            <a:avLst>
              <a:gd name="adj1" fmla="val 41694"/>
              <a:gd name="adj2" fmla="val 61444"/>
              <a:gd name="adj3" fmla="val 16667"/>
            </a:avLst>
          </a:prstGeom>
          <a:solidFill>
            <a:srgbClr val="D3F0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indent="-457200">
              <a:buFontTx/>
              <a:buAutoNum type="arabicPeriod" startAt="4"/>
              <a:defRPr/>
            </a:pPr>
            <a:r>
              <a:rPr lang="en-US" sz="1400" dirty="0"/>
              <a:t>Attacker sends request for target domain</a:t>
            </a:r>
          </a:p>
          <a:p>
            <a:pPr marL="457200" indent="-457200">
              <a:buFontTx/>
              <a:buAutoNum type="arabicPeriod" startAt="4"/>
              <a:defRPr/>
            </a:pPr>
            <a:r>
              <a:rPr lang="en-US" sz="1400" dirty="0"/>
              <a:t>Cache server performs lookup</a:t>
            </a:r>
          </a:p>
          <a:p>
            <a:pPr marL="457200" indent="-457200">
              <a:buFontTx/>
              <a:buAutoNum type="arabicPeriod" startAt="4"/>
              <a:defRPr/>
            </a:pPr>
            <a:r>
              <a:rPr lang="en-US" sz="1400" dirty="0"/>
              <a:t>Attacker sends fake information to known </a:t>
            </a:r>
            <a:r>
              <a:rPr lang="en-US" sz="1400" dirty="0" err="1"/>
              <a:t>port_x</a:t>
            </a:r>
            <a:r>
              <a:rPr lang="en-US" sz="1400" dirty="0"/>
              <a:t>, with last Q-ID +1 and source address of correct </a:t>
            </a:r>
            <a:r>
              <a:rPr lang="en-US" sz="1400" dirty="0" err="1"/>
              <a:t>Auth</a:t>
            </a:r>
            <a:r>
              <a:rPr lang="en-US" sz="1400" dirty="0"/>
              <a:t> DNS server</a:t>
            </a:r>
          </a:p>
          <a:p>
            <a:pPr marL="457200" indent="-457200">
              <a:buFontTx/>
              <a:buAutoNum type="arabicPeriod" startAt="4"/>
              <a:defRPr/>
            </a:pPr>
            <a:r>
              <a:rPr lang="en-US" sz="1400" dirty="0"/>
              <a:t>Second reply (by correct </a:t>
            </a:r>
            <a:r>
              <a:rPr lang="en-US" sz="1400" dirty="0" err="1"/>
              <a:t>Auth</a:t>
            </a:r>
            <a:r>
              <a:rPr lang="en-US" sz="1400" dirty="0"/>
              <a:t> DNS server) is ignored</a:t>
            </a:r>
          </a:p>
        </p:txBody>
      </p:sp>
      <p:sp>
        <p:nvSpPr>
          <p:cNvPr id="7" name="AutoShape 36"/>
          <p:cNvSpPr>
            <a:spLocks noChangeArrowheads="1"/>
          </p:cNvSpPr>
          <p:nvPr/>
        </p:nvSpPr>
        <p:spPr bwMode="auto">
          <a:xfrm>
            <a:off x="1044576" y="5797550"/>
            <a:ext cx="4348163" cy="639762"/>
          </a:xfrm>
          <a:prstGeom prst="wedgeRoundRectCallout">
            <a:avLst>
              <a:gd name="adj1" fmla="val -11153"/>
              <a:gd name="adj2" fmla="val -202356"/>
              <a:gd name="adj3" fmla="val 16667"/>
            </a:avLst>
          </a:prstGeom>
          <a:solidFill>
            <a:srgbClr val="D3F0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61938" indent="-261938">
              <a:buFontTx/>
              <a:buAutoNum type="arabicPeriod" startAt="8"/>
              <a:defRPr/>
            </a:pPr>
            <a:r>
              <a:rPr lang="en-US" sz="1400" dirty="0"/>
              <a:t>Victim requests IP for host in target domain</a:t>
            </a:r>
          </a:p>
          <a:p>
            <a:pPr marL="261938" indent="-261938">
              <a:buFontTx/>
              <a:buAutoNum type="arabicPeriod" startAt="8"/>
              <a:defRPr/>
            </a:pPr>
            <a:r>
              <a:rPr lang="en-US" sz="1400" dirty="0"/>
              <a:t>Local DNS server answers with poisoned info</a:t>
            </a:r>
          </a:p>
        </p:txBody>
      </p:sp>
      <p:grpSp>
        <p:nvGrpSpPr>
          <p:cNvPr id="8" name="Group 43"/>
          <p:cNvGrpSpPr>
            <a:grpSpLocks/>
          </p:cNvGrpSpPr>
          <p:nvPr/>
        </p:nvGrpSpPr>
        <p:grpSpPr bwMode="auto">
          <a:xfrm>
            <a:off x="1462088" y="4202116"/>
            <a:ext cx="976313" cy="1119189"/>
            <a:chOff x="298" y="2446"/>
            <a:chExt cx="615" cy="705"/>
          </a:xfrm>
        </p:grpSpPr>
        <p:pic>
          <p:nvPicPr>
            <p:cNvPr id="9" name="Picture 3" descr="Picture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 y="2446"/>
              <a:ext cx="615"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
            <p:cNvSpPr txBox="1">
              <a:spLocks noChangeArrowheads="1"/>
            </p:cNvSpPr>
            <p:nvPr/>
          </p:nvSpPr>
          <p:spPr bwMode="auto">
            <a:xfrm>
              <a:off x="305" y="2918"/>
              <a:ext cx="492" cy="23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Victim</a:t>
              </a:r>
            </a:p>
          </p:txBody>
        </p:sp>
      </p:grpSp>
      <p:grpSp>
        <p:nvGrpSpPr>
          <p:cNvPr id="11" name="Group 40"/>
          <p:cNvGrpSpPr>
            <a:grpSpLocks/>
          </p:cNvGrpSpPr>
          <p:nvPr/>
        </p:nvGrpSpPr>
        <p:grpSpPr bwMode="auto">
          <a:xfrm>
            <a:off x="3498851" y="4244975"/>
            <a:ext cx="1270001" cy="1162049"/>
            <a:chOff x="1581" y="2473"/>
            <a:chExt cx="800" cy="732"/>
          </a:xfrm>
        </p:grpSpPr>
        <p:pic>
          <p:nvPicPr>
            <p:cNvPr id="12" name="Picture 4"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 y="2473"/>
              <a:ext cx="323"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7"/>
            <p:cNvSpPr txBox="1">
              <a:spLocks noChangeArrowheads="1"/>
            </p:cNvSpPr>
            <p:nvPr/>
          </p:nvSpPr>
          <p:spPr bwMode="auto">
            <a:xfrm>
              <a:off x="1581" y="2798"/>
              <a:ext cx="614" cy="40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Caching </a:t>
              </a:r>
            </a:p>
            <a:p>
              <a:pPr algn="ctr">
                <a:defRPr/>
              </a:pPr>
              <a:r>
                <a:rPr lang="en-US" kern="0" dirty="0">
                  <a:solidFill>
                    <a:sysClr val="windowText" lastClr="000000"/>
                  </a:solidFill>
                </a:rPr>
                <a:t>Server</a:t>
              </a:r>
            </a:p>
          </p:txBody>
        </p:sp>
      </p:grpSp>
      <p:grpSp>
        <p:nvGrpSpPr>
          <p:cNvPr id="14" name="Group 39"/>
          <p:cNvGrpSpPr>
            <a:grpSpLocks/>
          </p:cNvGrpSpPr>
          <p:nvPr/>
        </p:nvGrpSpPr>
        <p:grpSpPr bwMode="auto">
          <a:xfrm>
            <a:off x="5223671" y="2091075"/>
            <a:ext cx="2084386" cy="1044575"/>
            <a:chOff x="2845" y="901"/>
            <a:chExt cx="1313" cy="658"/>
          </a:xfrm>
        </p:grpSpPr>
        <p:pic>
          <p:nvPicPr>
            <p:cNvPr id="15" name="Picture 5"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9" y="1141"/>
              <a:ext cx="323"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8"/>
            <p:cNvSpPr txBox="1">
              <a:spLocks noChangeArrowheads="1"/>
            </p:cNvSpPr>
            <p:nvPr/>
          </p:nvSpPr>
          <p:spPr bwMode="auto">
            <a:xfrm>
              <a:off x="2845" y="901"/>
              <a:ext cx="1313" cy="23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Authoritative Server</a:t>
              </a:r>
            </a:p>
          </p:txBody>
        </p:sp>
      </p:grpSp>
      <p:grpSp>
        <p:nvGrpSpPr>
          <p:cNvPr id="17" name="Group 41"/>
          <p:cNvGrpSpPr>
            <a:grpSpLocks/>
          </p:cNvGrpSpPr>
          <p:nvPr/>
        </p:nvGrpSpPr>
        <p:grpSpPr bwMode="auto">
          <a:xfrm>
            <a:off x="7670801" y="4514853"/>
            <a:ext cx="1933575" cy="1081088"/>
            <a:chOff x="4209" y="2643"/>
            <a:chExt cx="1218" cy="681"/>
          </a:xfrm>
        </p:grpSpPr>
        <p:pic>
          <p:nvPicPr>
            <p:cNvPr id="18" name="Picture 11"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9" y="2643"/>
              <a:ext cx="323"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2"/>
            <p:cNvSpPr txBox="1">
              <a:spLocks noChangeArrowheads="1"/>
            </p:cNvSpPr>
            <p:nvPr/>
          </p:nvSpPr>
          <p:spPr bwMode="auto">
            <a:xfrm>
              <a:off x="4526" y="2742"/>
              <a:ext cx="901" cy="58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Authoritative</a:t>
              </a:r>
            </a:p>
            <a:p>
              <a:pPr algn="ctr">
                <a:defRPr/>
              </a:pPr>
              <a:r>
                <a:rPr lang="en-US" kern="0" dirty="0">
                  <a:solidFill>
                    <a:sysClr val="windowText" lastClr="000000"/>
                  </a:solidFill>
                </a:rPr>
                <a:t>Server</a:t>
              </a:r>
            </a:p>
            <a:p>
              <a:pPr algn="ctr">
                <a:defRPr/>
              </a:pPr>
              <a:r>
                <a:rPr lang="en-US" kern="0" dirty="0">
                  <a:solidFill>
                    <a:sysClr val="windowText" lastClr="000000"/>
                  </a:solidFill>
                </a:rPr>
                <a:t>of attacker</a:t>
              </a:r>
            </a:p>
          </p:txBody>
        </p:sp>
      </p:grpSp>
      <p:sp>
        <p:nvSpPr>
          <p:cNvPr id="20" name="Line 37"/>
          <p:cNvSpPr>
            <a:spLocks noChangeShapeType="1"/>
          </p:cNvSpPr>
          <p:nvPr/>
        </p:nvSpPr>
        <p:spPr bwMode="auto">
          <a:xfrm flipH="1">
            <a:off x="4818062" y="3163888"/>
            <a:ext cx="1189038" cy="1179513"/>
          </a:xfrm>
          <a:prstGeom prst="line">
            <a:avLst/>
          </a:prstGeom>
          <a:noFill/>
          <a:ln w="9525">
            <a:solidFill>
              <a:sysClr val="windowText" lastClr="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1" name="Line 17"/>
          <p:cNvSpPr>
            <a:spLocks noChangeShapeType="1"/>
          </p:cNvSpPr>
          <p:nvPr/>
        </p:nvSpPr>
        <p:spPr bwMode="auto">
          <a:xfrm>
            <a:off x="4938713" y="4525962"/>
            <a:ext cx="2830513" cy="166688"/>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2" name="Text Box 20"/>
          <p:cNvSpPr txBox="1">
            <a:spLocks noChangeArrowheads="1"/>
          </p:cNvSpPr>
          <p:nvPr/>
        </p:nvSpPr>
        <p:spPr bwMode="auto">
          <a:xfrm>
            <a:off x="8362123" y="6020589"/>
            <a:ext cx="979755"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Off-path</a:t>
            </a:r>
          </a:p>
          <a:p>
            <a:pPr algn="ctr">
              <a:defRPr/>
            </a:pPr>
            <a:r>
              <a:rPr lang="en-US" kern="0" dirty="0">
                <a:solidFill>
                  <a:sysClr val="windowText" lastClr="000000"/>
                </a:solidFill>
              </a:rPr>
              <a:t>Attacker</a:t>
            </a:r>
          </a:p>
        </p:txBody>
      </p:sp>
      <p:sp>
        <p:nvSpPr>
          <p:cNvPr id="23" name="Line 23"/>
          <p:cNvSpPr>
            <a:spLocks noChangeShapeType="1"/>
          </p:cNvSpPr>
          <p:nvPr/>
        </p:nvSpPr>
        <p:spPr bwMode="auto">
          <a:xfrm flipH="1" flipV="1">
            <a:off x="4808538" y="4792662"/>
            <a:ext cx="2525713" cy="998538"/>
          </a:xfrm>
          <a:custGeom>
            <a:avLst/>
            <a:gdLst>
              <a:gd name="connsiteX0" fmla="*/ 0 w 2525713"/>
              <a:gd name="connsiteY0" fmla="*/ 0 h 998538"/>
              <a:gd name="connsiteX1" fmla="*/ 2525713 w 2525713"/>
              <a:gd name="connsiteY1"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1045358"/>
              <a:gd name="connsiteX1" fmla="*/ 1211450 w 2525713"/>
              <a:gd name="connsiteY1" fmla="*/ 740607 h 1045358"/>
              <a:gd name="connsiteX2" fmla="*/ 2525713 w 2525713"/>
              <a:gd name="connsiteY2" fmla="*/ 998538 h 104535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998538"/>
              <a:gd name="connsiteX1" fmla="*/ 2525713 w 2525713"/>
              <a:gd name="connsiteY1" fmla="*/ 998538 h 998538"/>
              <a:gd name="connsiteX0" fmla="*/ 0 w 2525713"/>
              <a:gd name="connsiteY0" fmla="*/ 0 h 998538"/>
              <a:gd name="connsiteX1" fmla="*/ 1265114 w 2525713"/>
              <a:gd name="connsiteY1" fmla="*/ 758496 h 998538"/>
              <a:gd name="connsiteX2" fmla="*/ 2525713 w 2525713"/>
              <a:gd name="connsiteY2" fmla="*/ 998538 h 998538"/>
            </a:gdLst>
            <a:ahLst/>
            <a:cxnLst>
              <a:cxn ang="0">
                <a:pos x="connsiteX0" y="connsiteY0"/>
              </a:cxn>
              <a:cxn ang="0">
                <a:pos x="connsiteX1" y="connsiteY1"/>
              </a:cxn>
              <a:cxn ang="0">
                <a:pos x="connsiteX2" y="connsiteY2"/>
              </a:cxn>
            </a:cxnLst>
            <a:rect l="l" t="t" r="r" b="b"/>
            <a:pathLst>
              <a:path w="2525713" h="998538">
                <a:moveTo>
                  <a:pt x="0" y="0"/>
                </a:moveTo>
                <a:cubicBezTo>
                  <a:pt x="460461" y="181278"/>
                  <a:pt x="804653" y="577218"/>
                  <a:pt x="1265114" y="758496"/>
                </a:cubicBezTo>
                <a:lnTo>
                  <a:pt x="2525713" y="998538"/>
                </a:lnTo>
              </a:path>
            </a:pathLst>
          </a:cu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4" name="Line 24"/>
          <p:cNvSpPr>
            <a:spLocks noChangeShapeType="1"/>
          </p:cNvSpPr>
          <p:nvPr/>
        </p:nvSpPr>
        <p:spPr bwMode="auto">
          <a:xfrm flipH="1" flipV="1">
            <a:off x="4665663" y="5019676"/>
            <a:ext cx="2525713" cy="998537"/>
          </a:xfrm>
          <a:custGeom>
            <a:avLst/>
            <a:gdLst>
              <a:gd name="connsiteX0" fmla="*/ 0 w 2525713"/>
              <a:gd name="connsiteY0" fmla="*/ 0 h 998537"/>
              <a:gd name="connsiteX1" fmla="*/ 2525713 w 2525713"/>
              <a:gd name="connsiteY1" fmla="*/ 998537 h 998537"/>
              <a:gd name="connsiteX0" fmla="*/ 0 w 2525713"/>
              <a:gd name="connsiteY0" fmla="*/ 0 h 998537"/>
              <a:gd name="connsiteX1" fmla="*/ 2525713 w 2525713"/>
              <a:gd name="connsiteY1" fmla="*/ 998537 h 998537"/>
            </a:gdLst>
            <a:ahLst/>
            <a:cxnLst>
              <a:cxn ang="0">
                <a:pos x="connsiteX0" y="connsiteY0"/>
              </a:cxn>
              <a:cxn ang="0">
                <a:pos x="connsiteX1" y="connsiteY1"/>
              </a:cxn>
            </a:cxnLst>
            <a:rect l="l" t="t" r="r" b="b"/>
            <a:pathLst>
              <a:path w="2525713" h="998537">
                <a:moveTo>
                  <a:pt x="0" y="0"/>
                </a:moveTo>
                <a:cubicBezTo>
                  <a:pt x="841904" y="332846"/>
                  <a:pt x="1701697" y="522584"/>
                  <a:pt x="2525713" y="998537"/>
                </a:cubicBezTo>
              </a:path>
            </a:pathLst>
          </a:cu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5" name="Line 25"/>
          <p:cNvSpPr>
            <a:spLocks noChangeShapeType="1"/>
          </p:cNvSpPr>
          <p:nvPr/>
        </p:nvSpPr>
        <p:spPr bwMode="auto">
          <a:xfrm flipV="1">
            <a:off x="4760912" y="3074988"/>
            <a:ext cx="1119189" cy="1127127"/>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6" name="Line 31"/>
          <p:cNvSpPr>
            <a:spLocks noChangeShapeType="1"/>
          </p:cNvSpPr>
          <p:nvPr/>
        </p:nvSpPr>
        <p:spPr bwMode="auto">
          <a:xfrm rot="10800000">
            <a:off x="4760910" y="4908548"/>
            <a:ext cx="2556918" cy="1059908"/>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7" name="Line 34"/>
          <p:cNvSpPr>
            <a:spLocks noChangeShapeType="1"/>
          </p:cNvSpPr>
          <p:nvPr/>
        </p:nvSpPr>
        <p:spPr bwMode="auto">
          <a:xfrm>
            <a:off x="2527300" y="4354512"/>
            <a:ext cx="1625600"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8" name="Line 35"/>
          <p:cNvSpPr>
            <a:spLocks noChangeShapeType="1"/>
          </p:cNvSpPr>
          <p:nvPr/>
        </p:nvSpPr>
        <p:spPr bwMode="auto">
          <a:xfrm flipH="1">
            <a:off x="2493962" y="4578350"/>
            <a:ext cx="1625600"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pic>
        <p:nvPicPr>
          <p:cNvPr id="29" name="Picture 75" descr="Picture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3300" y="5687218"/>
            <a:ext cx="97631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46"/>
          <p:cNvGrpSpPr>
            <a:grpSpLocks/>
          </p:cNvGrpSpPr>
          <p:nvPr/>
        </p:nvGrpSpPr>
        <p:grpSpPr bwMode="auto">
          <a:xfrm>
            <a:off x="7839075" y="5210176"/>
            <a:ext cx="355600" cy="441325"/>
            <a:chOff x="4315" y="3081"/>
            <a:chExt cx="224" cy="278"/>
          </a:xfrm>
        </p:grpSpPr>
        <p:sp>
          <p:nvSpPr>
            <p:cNvPr id="31" name="Line 44"/>
            <p:cNvSpPr>
              <a:spLocks noChangeShapeType="1"/>
            </p:cNvSpPr>
            <p:nvPr/>
          </p:nvSpPr>
          <p:spPr bwMode="auto">
            <a:xfrm>
              <a:off x="4315" y="3081"/>
              <a:ext cx="0" cy="22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2" name="Text Box 45"/>
            <p:cNvSpPr txBox="1">
              <a:spLocks noChangeArrowheads="1"/>
            </p:cNvSpPr>
            <p:nvPr/>
          </p:nvSpPr>
          <p:spPr bwMode="auto">
            <a:xfrm>
              <a:off x="4423" y="3126"/>
              <a:ext cx="116" cy="233"/>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kern="0" dirty="0">
                <a:solidFill>
                  <a:sysClr val="windowText" lastClr="000000"/>
                </a:solidFill>
              </a:endParaRPr>
            </a:p>
          </p:txBody>
        </p:sp>
      </p:grpSp>
      <p:sp>
        <p:nvSpPr>
          <p:cNvPr id="33" name="Textfeld 133"/>
          <p:cNvSpPr txBox="1"/>
          <p:nvPr/>
        </p:nvSpPr>
        <p:spPr>
          <a:xfrm>
            <a:off x="6256553" y="4865166"/>
            <a:ext cx="359394" cy="369332"/>
          </a:xfrm>
          <a:prstGeom prst="rect">
            <a:avLst/>
          </a:prstGeom>
          <a:noFill/>
        </p:spPr>
        <p:txBody>
          <a:bodyPr wrap="none" rtlCol="0">
            <a:spAutoFit/>
          </a:bodyPr>
          <a:lstStyle/>
          <a:p>
            <a:pPr>
              <a:defRPr/>
            </a:pPr>
            <a:r>
              <a:rPr lang="en-US" kern="0" dirty="0">
                <a:solidFill>
                  <a:sysClr val="windowText" lastClr="000000"/>
                </a:solidFill>
              </a:rPr>
              <a:t>1.</a:t>
            </a:r>
          </a:p>
        </p:txBody>
      </p:sp>
      <p:sp>
        <p:nvSpPr>
          <p:cNvPr id="34" name="Textfeld 134"/>
          <p:cNvSpPr txBox="1"/>
          <p:nvPr/>
        </p:nvSpPr>
        <p:spPr>
          <a:xfrm>
            <a:off x="6521667" y="4273029"/>
            <a:ext cx="359394" cy="369332"/>
          </a:xfrm>
          <a:prstGeom prst="rect">
            <a:avLst/>
          </a:prstGeom>
          <a:noFill/>
        </p:spPr>
        <p:txBody>
          <a:bodyPr wrap="none" rtlCol="0">
            <a:spAutoFit/>
          </a:bodyPr>
          <a:lstStyle/>
          <a:p>
            <a:pPr>
              <a:defRPr/>
            </a:pPr>
            <a:r>
              <a:rPr lang="en-US" kern="0" dirty="0">
                <a:solidFill>
                  <a:sysClr val="windowText" lastClr="000000"/>
                </a:solidFill>
              </a:rPr>
              <a:t>2.</a:t>
            </a:r>
          </a:p>
        </p:txBody>
      </p:sp>
      <p:sp>
        <p:nvSpPr>
          <p:cNvPr id="35" name="Line 23"/>
          <p:cNvSpPr>
            <a:spLocks noChangeShapeType="1"/>
          </p:cNvSpPr>
          <p:nvPr/>
        </p:nvSpPr>
        <p:spPr bwMode="auto">
          <a:xfrm rot="11186589" flipH="1" flipV="1">
            <a:off x="4383043" y="5220514"/>
            <a:ext cx="2898224" cy="814776"/>
          </a:xfrm>
          <a:custGeom>
            <a:avLst/>
            <a:gdLst>
              <a:gd name="connsiteX0" fmla="*/ 0 w 2525713"/>
              <a:gd name="connsiteY0" fmla="*/ 0 h 998538"/>
              <a:gd name="connsiteX1" fmla="*/ 2525713 w 2525713"/>
              <a:gd name="connsiteY1"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1166731 w 2525713"/>
              <a:gd name="connsiteY1" fmla="*/ 731663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683761 w 2525713"/>
              <a:gd name="connsiteY1" fmla="*/ 642220 h 998538"/>
              <a:gd name="connsiteX2" fmla="*/ 2525713 w 2525713"/>
              <a:gd name="connsiteY2" fmla="*/ 998538 h 99853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1045358"/>
              <a:gd name="connsiteX1" fmla="*/ 1211450 w 2525713"/>
              <a:gd name="connsiteY1" fmla="*/ 740607 h 1045358"/>
              <a:gd name="connsiteX2" fmla="*/ 2525713 w 2525713"/>
              <a:gd name="connsiteY2" fmla="*/ 998538 h 104535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998538"/>
              <a:gd name="connsiteX1" fmla="*/ 1211450 w 2525713"/>
              <a:gd name="connsiteY1" fmla="*/ 740607 h 998538"/>
              <a:gd name="connsiteX2" fmla="*/ 2525713 w 2525713"/>
              <a:gd name="connsiteY2" fmla="*/ 998538 h 998538"/>
              <a:gd name="connsiteX0" fmla="*/ 0 w 2525713"/>
              <a:gd name="connsiteY0" fmla="*/ 0 h 998538"/>
              <a:gd name="connsiteX1" fmla="*/ 2525713 w 2525713"/>
              <a:gd name="connsiteY1" fmla="*/ 998538 h 998538"/>
              <a:gd name="connsiteX0" fmla="*/ 0 w 2525713"/>
              <a:gd name="connsiteY0" fmla="*/ 0 h 998538"/>
              <a:gd name="connsiteX1" fmla="*/ 1265114 w 2525713"/>
              <a:gd name="connsiteY1" fmla="*/ 758496 h 998538"/>
              <a:gd name="connsiteX2" fmla="*/ 2525713 w 2525713"/>
              <a:gd name="connsiteY2" fmla="*/ 998538 h 998538"/>
              <a:gd name="connsiteX0" fmla="*/ 0 w 2704876"/>
              <a:gd name="connsiteY0" fmla="*/ 0 h 775201"/>
              <a:gd name="connsiteX1" fmla="*/ 1265114 w 2704876"/>
              <a:gd name="connsiteY1" fmla="*/ 758496 h 775201"/>
              <a:gd name="connsiteX2" fmla="*/ 2704876 w 2704876"/>
              <a:gd name="connsiteY2" fmla="*/ 775201 h 775201"/>
              <a:gd name="connsiteX0" fmla="*/ 0 w 2608004"/>
              <a:gd name="connsiteY0" fmla="*/ 0 h 778271"/>
              <a:gd name="connsiteX1" fmla="*/ 1265114 w 2608004"/>
              <a:gd name="connsiteY1" fmla="*/ 758496 h 778271"/>
              <a:gd name="connsiteX2" fmla="*/ 2608004 w 2608004"/>
              <a:gd name="connsiteY2" fmla="*/ 778271 h 778271"/>
              <a:gd name="connsiteX0" fmla="*/ 0 w 2608004"/>
              <a:gd name="connsiteY0" fmla="*/ 0 h 792863"/>
              <a:gd name="connsiteX1" fmla="*/ 1265114 w 2608004"/>
              <a:gd name="connsiteY1" fmla="*/ 758496 h 792863"/>
              <a:gd name="connsiteX2" fmla="*/ 2608004 w 2608004"/>
              <a:gd name="connsiteY2" fmla="*/ 778271 h 792863"/>
            </a:gdLst>
            <a:ahLst/>
            <a:cxnLst>
              <a:cxn ang="0">
                <a:pos x="connsiteX0" y="connsiteY0"/>
              </a:cxn>
              <a:cxn ang="0">
                <a:pos x="connsiteX1" y="connsiteY1"/>
              </a:cxn>
              <a:cxn ang="0">
                <a:pos x="connsiteX2" y="connsiteY2"/>
              </a:cxn>
            </a:cxnLst>
            <a:rect l="l" t="t" r="r" b="b"/>
            <a:pathLst>
              <a:path w="2608004" h="792863">
                <a:moveTo>
                  <a:pt x="0" y="0"/>
                </a:moveTo>
                <a:cubicBezTo>
                  <a:pt x="460461" y="181278"/>
                  <a:pt x="804653" y="577218"/>
                  <a:pt x="1265114" y="758496"/>
                </a:cubicBezTo>
                <a:cubicBezTo>
                  <a:pt x="1712744" y="765088"/>
                  <a:pt x="2140896" y="817853"/>
                  <a:pt x="2608004" y="778271"/>
                </a:cubicBezTo>
              </a:path>
            </a:pathLst>
          </a:cu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6" name="Textfeld 136"/>
          <p:cNvSpPr txBox="1"/>
          <p:nvPr/>
        </p:nvSpPr>
        <p:spPr>
          <a:xfrm>
            <a:off x="6003695" y="5178428"/>
            <a:ext cx="359394" cy="369332"/>
          </a:xfrm>
          <a:prstGeom prst="rect">
            <a:avLst/>
          </a:prstGeom>
          <a:noFill/>
        </p:spPr>
        <p:txBody>
          <a:bodyPr wrap="none" rtlCol="0">
            <a:spAutoFit/>
          </a:bodyPr>
          <a:lstStyle/>
          <a:p>
            <a:pPr>
              <a:defRPr/>
            </a:pPr>
            <a:r>
              <a:rPr lang="en-US" kern="0" dirty="0">
                <a:solidFill>
                  <a:sysClr val="windowText" lastClr="000000"/>
                </a:solidFill>
              </a:rPr>
              <a:t>4.</a:t>
            </a:r>
          </a:p>
        </p:txBody>
      </p:sp>
      <p:sp>
        <p:nvSpPr>
          <p:cNvPr id="37" name="Textfeld 137"/>
          <p:cNvSpPr txBox="1"/>
          <p:nvPr/>
        </p:nvSpPr>
        <p:spPr>
          <a:xfrm>
            <a:off x="4938712" y="3427748"/>
            <a:ext cx="359394" cy="369332"/>
          </a:xfrm>
          <a:prstGeom prst="rect">
            <a:avLst/>
          </a:prstGeom>
          <a:noFill/>
        </p:spPr>
        <p:txBody>
          <a:bodyPr wrap="none" rtlCol="0">
            <a:spAutoFit/>
          </a:bodyPr>
          <a:lstStyle/>
          <a:p>
            <a:pPr>
              <a:defRPr/>
            </a:pPr>
            <a:r>
              <a:rPr lang="en-US" kern="0" dirty="0">
                <a:solidFill>
                  <a:sysClr val="windowText" lastClr="000000"/>
                </a:solidFill>
              </a:rPr>
              <a:t>5.</a:t>
            </a:r>
          </a:p>
        </p:txBody>
      </p:sp>
      <p:sp>
        <p:nvSpPr>
          <p:cNvPr id="38" name="Textfeld 138"/>
          <p:cNvSpPr txBox="1"/>
          <p:nvPr/>
        </p:nvSpPr>
        <p:spPr>
          <a:xfrm flipH="1">
            <a:off x="5508818" y="5968457"/>
            <a:ext cx="475293" cy="369332"/>
          </a:xfrm>
          <a:prstGeom prst="rect">
            <a:avLst/>
          </a:prstGeom>
          <a:noFill/>
        </p:spPr>
        <p:txBody>
          <a:bodyPr wrap="square" rtlCol="0">
            <a:spAutoFit/>
          </a:bodyPr>
          <a:lstStyle/>
          <a:p>
            <a:pPr>
              <a:defRPr/>
            </a:pPr>
            <a:r>
              <a:rPr lang="en-US" kern="0" dirty="0">
                <a:solidFill>
                  <a:sysClr val="windowText" lastClr="000000"/>
                </a:solidFill>
              </a:rPr>
              <a:t>7.</a:t>
            </a:r>
          </a:p>
        </p:txBody>
      </p:sp>
      <p:sp>
        <p:nvSpPr>
          <p:cNvPr id="39" name="Textfeld 139"/>
          <p:cNvSpPr txBox="1"/>
          <p:nvPr/>
        </p:nvSpPr>
        <p:spPr>
          <a:xfrm flipH="1">
            <a:off x="5737295" y="5545004"/>
            <a:ext cx="451577" cy="369332"/>
          </a:xfrm>
          <a:prstGeom prst="rect">
            <a:avLst/>
          </a:prstGeom>
          <a:noFill/>
        </p:spPr>
        <p:txBody>
          <a:bodyPr wrap="square" rtlCol="0">
            <a:spAutoFit/>
          </a:bodyPr>
          <a:lstStyle/>
          <a:p>
            <a:pPr>
              <a:defRPr/>
            </a:pPr>
            <a:r>
              <a:rPr lang="en-US" kern="0" dirty="0">
                <a:solidFill>
                  <a:sysClr val="windowText" lastClr="000000"/>
                </a:solidFill>
              </a:rPr>
              <a:t>6.</a:t>
            </a:r>
          </a:p>
        </p:txBody>
      </p:sp>
      <p:sp>
        <p:nvSpPr>
          <p:cNvPr id="40" name="Textfeld 140"/>
          <p:cNvSpPr txBox="1"/>
          <p:nvPr/>
        </p:nvSpPr>
        <p:spPr>
          <a:xfrm flipH="1">
            <a:off x="3067492" y="3967974"/>
            <a:ext cx="533133" cy="369332"/>
          </a:xfrm>
          <a:prstGeom prst="rect">
            <a:avLst/>
          </a:prstGeom>
          <a:noFill/>
        </p:spPr>
        <p:txBody>
          <a:bodyPr wrap="square" rtlCol="0">
            <a:spAutoFit/>
          </a:bodyPr>
          <a:lstStyle/>
          <a:p>
            <a:pPr>
              <a:defRPr/>
            </a:pPr>
            <a:r>
              <a:rPr lang="en-US" kern="0" dirty="0">
                <a:solidFill>
                  <a:sysClr val="windowText" lastClr="000000"/>
                </a:solidFill>
              </a:rPr>
              <a:t>8.</a:t>
            </a:r>
          </a:p>
        </p:txBody>
      </p:sp>
      <p:sp>
        <p:nvSpPr>
          <p:cNvPr id="41" name="Textfeld 141"/>
          <p:cNvSpPr txBox="1"/>
          <p:nvPr/>
        </p:nvSpPr>
        <p:spPr>
          <a:xfrm flipH="1">
            <a:off x="2938777" y="4619803"/>
            <a:ext cx="587060" cy="369332"/>
          </a:xfrm>
          <a:prstGeom prst="rect">
            <a:avLst/>
          </a:prstGeom>
          <a:noFill/>
        </p:spPr>
        <p:txBody>
          <a:bodyPr wrap="square" rtlCol="0">
            <a:spAutoFit/>
          </a:bodyPr>
          <a:lstStyle/>
          <a:p>
            <a:pPr>
              <a:defRPr/>
            </a:pPr>
            <a:r>
              <a:rPr lang="en-US" kern="0" dirty="0">
                <a:solidFill>
                  <a:sysClr val="windowText" lastClr="000000"/>
                </a:solidFill>
              </a:rPr>
              <a:t>9.</a:t>
            </a:r>
          </a:p>
        </p:txBody>
      </p:sp>
      <p:sp>
        <p:nvSpPr>
          <p:cNvPr id="42" name="Textfeld 142"/>
          <p:cNvSpPr txBox="1"/>
          <p:nvPr/>
        </p:nvSpPr>
        <p:spPr>
          <a:xfrm>
            <a:off x="7821572" y="5227640"/>
            <a:ext cx="359394" cy="369332"/>
          </a:xfrm>
          <a:prstGeom prst="rect">
            <a:avLst/>
          </a:prstGeom>
          <a:noFill/>
        </p:spPr>
        <p:txBody>
          <a:bodyPr wrap="none" rtlCol="0">
            <a:spAutoFit/>
          </a:bodyPr>
          <a:lstStyle/>
          <a:p>
            <a:pPr>
              <a:defRPr/>
            </a:pPr>
            <a:r>
              <a:rPr lang="en-US" kern="0" dirty="0">
                <a:solidFill>
                  <a:sysClr val="windowText" lastClr="000000"/>
                </a:solidFill>
              </a:rPr>
              <a:t>3.</a:t>
            </a:r>
          </a:p>
        </p:txBody>
      </p:sp>
      <p:sp>
        <p:nvSpPr>
          <p:cNvPr id="43" name="Line 37"/>
          <p:cNvSpPr>
            <a:spLocks noChangeShapeType="1"/>
          </p:cNvSpPr>
          <p:nvPr/>
        </p:nvSpPr>
        <p:spPr bwMode="auto">
          <a:xfrm flipH="1" flipV="1">
            <a:off x="4938711" y="4619803"/>
            <a:ext cx="2661447" cy="172859"/>
          </a:xfrm>
          <a:prstGeom prst="line">
            <a:avLst/>
          </a:prstGeom>
          <a:noFill/>
          <a:ln w="9525">
            <a:solidFill>
              <a:sysClr val="windowText" lastClr="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Tree>
    <p:extLst>
      <p:ext uri="{BB962C8B-B14F-4D97-AF65-F5344CB8AC3E}">
        <p14:creationId xmlns:p14="http://schemas.microsoft.com/office/powerpoint/2010/main" val="6222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dissolve">
                                      <p:cBhvr>
                                        <p:cTn id="18" dur="500"/>
                                        <p:tgtEl>
                                          <p:spTgt spid="3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dissolve">
                                      <p:cBhvr>
                                        <p:cTn id="26" dur="500"/>
                                        <p:tgtEl>
                                          <p:spTgt spid="3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dissolve">
                                      <p:cBhvr>
                                        <p:cTn id="48" dur="500"/>
                                        <p:tgtEl>
                                          <p:spTgt spid="2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dissolve">
                                      <p:cBhvr>
                                        <p:cTn id="51" dur="500"/>
                                        <p:tgtEl>
                                          <p:spTgt spid="37"/>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dissolv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dissolve">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dissolve">
                                      <p:cBhvr>
                                        <p:cTn id="75" dur="500"/>
                                        <p:tgtEl>
                                          <p:spTgt spid="27"/>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dissolve">
                                      <p:cBhvr>
                                        <p:cTn id="78" dur="500"/>
                                        <p:tgtEl>
                                          <p:spTgt spid="4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dissolve">
                                      <p:cBhvr>
                                        <p:cTn id="81" dur="500"/>
                                        <p:tgtEl>
                                          <p:spTgt spid="7"/>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dissolve">
                                      <p:cBhvr>
                                        <p:cTn id="8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1" grpId="0" animBg="1"/>
      <p:bldP spid="23" grpId="0" animBg="1"/>
      <p:bldP spid="24" grpId="0" animBg="1"/>
      <p:bldP spid="25" grpId="0" animBg="1"/>
      <p:bldP spid="26" grpId="0" animBg="1"/>
      <p:bldP spid="27" grpId="0" animBg="1"/>
      <p:bldP spid="28" grpId="0" animBg="1"/>
      <p:bldP spid="33" grpId="0"/>
      <p:bldP spid="34" grpId="0"/>
      <p:bldP spid="35" grpId="0" animBg="1"/>
      <p:bldP spid="36" grpId="0"/>
      <p:bldP spid="37" grpId="0"/>
      <p:bldP spid="38" grpId="0"/>
      <p:bldP spid="39" grpId="0"/>
      <p:bldP spid="40" grpId="0"/>
      <p:bldP spid="41" grpId="0"/>
      <p:bldP spid="42" grpId="0"/>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686768"/>
          </a:xfrm>
        </p:spPr>
        <p:txBody>
          <a:bodyPr/>
          <a:lstStyle/>
          <a:p>
            <a:r>
              <a:rPr lang="en-GB" sz="3600" dirty="0" smtClean="0"/>
              <a:t>Mitigation of DNS Cache Poisoning</a:t>
            </a:r>
          </a:p>
        </p:txBody>
      </p:sp>
      <p:sp>
        <p:nvSpPr>
          <p:cNvPr id="61" name="Text Placeholder 2"/>
          <p:cNvSpPr>
            <a:spLocks noGrp="1"/>
          </p:cNvSpPr>
          <p:nvPr>
            <p:ph type="body" sz="quarter" idx="13"/>
          </p:nvPr>
        </p:nvSpPr>
        <p:spPr>
          <a:xfrm>
            <a:off x="666627" y="1263536"/>
            <a:ext cx="11253823" cy="4770367"/>
          </a:xfrm>
        </p:spPr>
        <p:txBody>
          <a:bodyPr/>
          <a:lstStyle/>
          <a:p>
            <a:pPr>
              <a:defRPr/>
            </a:pPr>
            <a:r>
              <a:rPr lang="en-US" sz="2400" dirty="0"/>
              <a:t>Random ports for each transaction (BIND8)</a:t>
            </a:r>
          </a:p>
          <a:p>
            <a:pPr marL="800100" lvl="1" indent="-342900">
              <a:buFont typeface="Arial" panose="020B0604020202020204" pitchFamily="34" charset="0"/>
              <a:buChar char="•"/>
              <a:defRPr/>
            </a:pPr>
            <a:r>
              <a:rPr lang="en-US" sz="2000" dirty="0"/>
              <a:t>Since Version 8 BIND uses PRNG for port number and query id selection</a:t>
            </a:r>
          </a:p>
          <a:p>
            <a:pPr marL="800100" lvl="1" indent="-342900">
              <a:buFont typeface="Arial" panose="020B0604020202020204" pitchFamily="34" charset="0"/>
              <a:buChar char="•"/>
              <a:defRPr/>
            </a:pPr>
            <a:r>
              <a:rPr lang="en-US" sz="2000" dirty="0"/>
              <a:t>However PRNG == </a:t>
            </a:r>
            <a:r>
              <a:rPr lang="en-US" sz="2000" b="1" i="1" dirty="0"/>
              <a:t>Pseudo</a:t>
            </a:r>
            <a:r>
              <a:rPr lang="en-US" sz="2000" dirty="0"/>
              <a:t> Random Number Generator, with knowledge about previous port numbers future port numbers can be guessed if PRNG not cryptographically secure </a:t>
            </a:r>
            <a:endParaRPr lang="en-US" sz="2000" dirty="0" smtClean="0"/>
          </a:p>
          <a:p>
            <a:pPr>
              <a:spcBef>
                <a:spcPct val="40000"/>
              </a:spcBef>
              <a:defRPr/>
            </a:pPr>
            <a:r>
              <a:rPr lang="en-US" sz="2400" dirty="0" smtClean="0"/>
              <a:t>More random ports for each transaction (BIND9)</a:t>
            </a:r>
          </a:p>
          <a:p>
            <a:pPr marL="800100" lvl="1" indent="-342900">
              <a:buFont typeface="Arial" panose="020B0604020202020204" pitchFamily="34" charset="0"/>
              <a:buChar char="•"/>
              <a:defRPr/>
            </a:pPr>
            <a:r>
              <a:rPr lang="en-US" sz="2000" dirty="0" smtClean="0"/>
              <a:t>New </a:t>
            </a:r>
            <a:r>
              <a:rPr lang="en-US" sz="2000" dirty="0"/>
              <a:t>and better PRNG since BIND9, random numbers are harder to guess </a:t>
            </a:r>
          </a:p>
          <a:p>
            <a:pPr>
              <a:spcBef>
                <a:spcPct val="40000"/>
              </a:spcBef>
              <a:defRPr/>
            </a:pPr>
            <a:r>
              <a:rPr lang="en-US" sz="2400" dirty="0"/>
              <a:t>Cache Poisoning usually only after aging of entry in local DNS server</a:t>
            </a:r>
          </a:p>
          <a:p>
            <a:pPr marL="800100" lvl="1" indent="-342900">
              <a:buFont typeface="Arial" panose="020B0604020202020204" pitchFamily="34" charset="0"/>
              <a:buChar char="•"/>
              <a:defRPr/>
            </a:pPr>
            <a:r>
              <a:rPr lang="en-US" sz="2000" dirty="0"/>
              <a:t>Only if attacker attacks at the right moment, </a:t>
            </a:r>
            <a:r>
              <a:rPr lang="en-US" sz="2000" dirty="0" smtClean="0"/>
              <a:t>it </a:t>
            </a:r>
            <a:r>
              <a:rPr lang="en-US" sz="2000" dirty="0"/>
              <a:t>can poison the cache</a:t>
            </a:r>
          </a:p>
          <a:p>
            <a:pPr marL="800100" lvl="1" indent="-342900">
              <a:buFont typeface="Arial" panose="020B0604020202020204" pitchFamily="34" charset="0"/>
              <a:buChar char="•"/>
              <a:defRPr/>
            </a:pPr>
            <a:r>
              <a:rPr lang="en-US" sz="2000" dirty="0"/>
              <a:t>Typical TTL: </a:t>
            </a:r>
          </a:p>
          <a:p>
            <a:pPr marL="1200150" lvl="2" indent="-285750">
              <a:buFont typeface="Arial" panose="020B0604020202020204" pitchFamily="34" charset="0"/>
              <a:buChar char="•"/>
              <a:defRPr/>
            </a:pPr>
            <a:r>
              <a:rPr lang="en-US" sz="1800" dirty="0"/>
              <a:t>172800 (2d) for most name servers</a:t>
            </a:r>
          </a:p>
          <a:p>
            <a:pPr marL="1200150" lvl="2" indent="-285750">
              <a:buFont typeface="Arial" panose="020B0604020202020204" pitchFamily="34" charset="0"/>
              <a:buChar char="•"/>
              <a:defRPr/>
            </a:pPr>
            <a:r>
              <a:rPr lang="en-US" sz="1800" dirty="0"/>
              <a:t>Seconds to hours for A-Entries of organizations (tu-ilmenau.de 4h, deutschebank.de 30min, commerzbank.de 60mins, postbank.de 60s)</a:t>
            </a:r>
          </a:p>
          <a:p>
            <a:pPr>
              <a:spcBef>
                <a:spcPct val="40000"/>
              </a:spcBef>
              <a:defRPr/>
            </a:pPr>
            <a:r>
              <a:rPr lang="en-US" i="1" dirty="0"/>
              <a:t>Nevertheless: cache poisoning is still not </a:t>
            </a:r>
            <a:r>
              <a:rPr lang="en-US" i="1" dirty="0" smtClean="0"/>
              <a:t>completely solved!</a:t>
            </a:r>
            <a:endParaRPr lang="en-US" i="1" dirty="0"/>
          </a:p>
        </p:txBody>
      </p:sp>
    </p:spTree>
    <p:extLst>
      <p:ext uri="{BB962C8B-B14F-4D97-AF65-F5344CB8AC3E}">
        <p14:creationId xmlns:p14="http://schemas.microsoft.com/office/powerpoint/2010/main" val="7888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686768"/>
          </a:xfrm>
        </p:spPr>
        <p:txBody>
          <a:bodyPr/>
          <a:lstStyle/>
          <a:p>
            <a:r>
              <a:rPr lang="en-GB" sz="3600" dirty="0" smtClean="0"/>
              <a:t>Cache Poisoning with “Brute Force”</a:t>
            </a:r>
          </a:p>
        </p:txBody>
      </p:sp>
      <p:sp>
        <p:nvSpPr>
          <p:cNvPr id="61" name="Text Placeholder 2"/>
          <p:cNvSpPr>
            <a:spLocks noGrp="1"/>
          </p:cNvSpPr>
          <p:nvPr>
            <p:ph type="body" sz="quarter" idx="13"/>
          </p:nvPr>
        </p:nvSpPr>
        <p:spPr>
          <a:xfrm>
            <a:off x="666627" y="1263537"/>
            <a:ext cx="11253823" cy="3441468"/>
          </a:xfrm>
        </p:spPr>
        <p:txBody>
          <a:bodyPr/>
          <a:lstStyle/>
          <a:p>
            <a:pPr marL="381000" indent="-381000">
              <a:buFont typeface="Wingdings" charset="0"/>
              <a:buAutoNum type="arabicPeriod"/>
              <a:defRPr/>
            </a:pPr>
            <a:r>
              <a:rPr lang="en-US" sz="2200" dirty="0"/>
              <a:t>Attacker sends multitude of requests for targeted domain to local DNS server of victim </a:t>
            </a:r>
            <a:r>
              <a:rPr lang="en-US" sz="2200" dirty="0" smtClean="0"/>
              <a:t>and</a:t>
            </a:r>
            <a:endParaRPr lang="en-US" sz="2200" dirty="0"/>
          </a:p>
          <a:p>
            <a:pPr marL="381000" indent="-381000">
              <a:buFont typeface="Wingdings" charset="0"/>
              <a:buAutoNum type="arabicPeriod"/>
              <a:defRPr/>
            </a:pPr>
            <a:r>
              <a:rPr lang="en-US" sz="2200" dirty="0"/>
              <a:t>Attacker sends multitude of fake replies with IP and port from </a:t>
            </a:r>
            <a:r>
              <a:rPr lang="en-US" sz="2200" dirty="0" err="1"/>
              <a:t>auth</a:t>
            </a:r>
            <a:r>
              <a:rPr lang="en-US" sz="2200" dirty="0"/>
              <a:t> server of targeted domain, guessing transaction id for one of the recursive requests from local caching server to </a:t>
            </a:r>
            <a:r>
              <a:rPr lang="en-US" sz="2200" dirty="0" err="1"/>
              <a:t>auth</a:t>
            </a:r>
            <a:r>
              <a:rPr lang="en-US" sz="2200" dirty="0"/>
              <a:t> server 		</a:t>
            </a:r>
            <a:endParaRPr lang="en-US" sz="2200" dirty="0" smtClean="0"/>
          </a:p>
          <a:p>
            <a:pPr marL="0" indent="0">
              <a:buNone/>
              <a:defRPr/>
            </a:pPr>
            <a:r>
              <a:rPr lang="en-US" sz="2200" dirty="0"/>
              <a:t>	</a:t>
            </a:r>
            <a:r>
              <a:rPr lang="en-US" sz="2200" dirty="0" smtClean="0"/>
              <a:t>(</a:t>
            </a:r>
            <a:r>
              <a:rPr lang="en-US" sz="2200" dirty="0"/>
              <a:t>2</a:t>
            </a:r>
            <a:r>
              <a:rPr lang="en-US" sz="2200" baseline="30000" dirty="0"/>
              <a:t>16 </a:t>
            </a:r>
            <a:r>
              <a:rPr lang="en-US" sz="2200" dirty="0"/>
              <a:t>x 2</a:t>
            </a:r>
            <a:r>
              <a:rPr lang="en-US" sz="2200" baseline="30000" dirty="0"/>
              <a:t>16 </a:t>
            </a:r>
            <a:r>
              <a:rPr lang="en-US" sz="2200" dirty="0"/>
              <a:t>= 2</a:t>
            </a:r>
            <a:r>
              <a:rPr lang="en-US" sz="2200" baseline="30000" dirty="0"/>
              <a:t>32</a:t>
            </a:r>
            <a:r>
              <a:rPr lang="en-US" sz="2200" dirty="0"/>
              <a:t>    4 billion possible combinations in </a:t>
            </a:r>
            <a:r>
              <a:rPr lang="en-US" sz="2200" dirty="0" smtClean="0"/>
              <a:t>theory)</a:t>
            </a:r>
          </a:p>
          <a:p>
            <a:pPr marL="357188" indent="-357188">
              <a:buFont typeface="+mj-lt"/>
              <a:buAutoNum type="arabicPeriod" startAt="3"/>
              <a:defRPr/>
            </a:pPr>
            <a:r>
              <a:rPr lang="en-US" sz="2200" dirty="0"/>
              <a:t>Victim requests data about targeted </a:t>
            </a:r>
            <a:r>
              <a:rPr lang="en-US" sz="2200" dirty="0" smtClean="0"/>
              <a:t>domain</a:t>
            </a:r>
            <a:endParaRPr lang="en-US" sz="2200" dirty="0"/>
          </a:p>
          <a:p>
            <a:pPr marL="381000" indent="-381000">
              <a:buFont typeface="Wingdings" charset="0"/>
              <a:buAutoNum type="arabicPeriod" startAt="3"/>
              <a:defRPr/>
            </a:pPr>
            <a:r>
              <a:rPr lang="en-US" sz="2200" dirty="0" smtClean="0"/>
              <a:t>Local </a:t>
            </a:r>
            <a:r>
              <a:rPr lang="en-US" sz="2200" dirty="0"/>
              <a:t>caching server responds with fake data</a:t>
            </a:r>
          </a:p>
        </p:txBody>
      </p:sp>
      <p:pic>
        <p:nvPicPr>
          <p:cNvPr id="4" name="Picture 4" descr="Picture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9549" y="5126038"/>
            <a:ext cx="97631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ictur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4787" y="5129213"/>
            <a:ext cx="5127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8"/>
          <p:cNvSpPr>
            <a:spLocks noChangeShapeType="1"/>
          </p:cNvSpPr>
          <p:nvPr/>
        </p:nvSpPr>
        <p:spPr bwMode="auto">
          <a:xfrm flipH="1">
            <a:off x="5961062" y="4978399"/>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 name="Line 9"/>
          <p:cNvSpPr>
            <a:spLocks noChangeShapeType="1"/>
          </p:cNvSpPr>
          <p:nvPr/>
        </p:nvSpPr>
        <p:spPr bwMode="auto">
          <a:xfrm flipH="1">
            <a:off x="5961062" y="5029199"/>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 name="Line 10"/>
          <p:cNvSpPr>
            <a:spLocks noChangeShapeType="1"/>
          </p:cNvSpPr>
          <p:nvPr/>
        </p:nvSpPr>
        <p:spPr bwMode="auto">
          <a:xfrm flipH="1">
            <a:off x="5961062" y="5086349"/>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9" name="Line 11"/>
          <p:cNvSpPr>
            <a:spLocks noChangeShapeType="1"/>
          </p:cNvSpPr>
          <p:nvPr/>
        </p:nvSpPr>
        <p:spPr bwMode="auto">
          <a:xfrm flipH="1">
            <a:off x="5961062" y="5138737"/>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 name="Line 12"/>
          <p:cNvSpPr>
            <a:spLocks noChangeShapeType="1"/>
          </p:cNvSpPr>
          <p:nvPr/>
        </p:nvSpPr>
        <p:spPr bwMode="auto">
          <a:xfrm flipH="1">
            <a:off x="5961062" y="5195887"/>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1" name="Line 13"/>
          <p:cNvSpPr>
            <a:spLocks noChangeShapeType="1"/>
          </p:cNvSpPr>
          <p:nvPr/>
        </p:nvSpPr>
        <p:spPr bwMode="auto">
          <a:xfrm flipH="1">
            <a:off x="5961062" y="5246687"/>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2" name="Line 14"/>
          <p:cNvSpPr>
            <a:spLocks noChangeShapeType="1"/>
          </p:cNvSpPr>
          <p:nvPr/>
        </p:nvSpPr>
        <p:spPr bwMode="auto">
          <a:xfrm flipH="1">
            <a:off x="5961062" y="5303837"/>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3" name="Line 15"/>
          <p:cNvSpPr>
            <a:spLocks noChangeShapeType="1"/>
          </p:cNvSpPr>
          <p:nvPr/>
        </p:nvSpPr>
        <p:spPr bwMode="auto">
          <a:xfrm flipH="1">
            <a:off x="5961062" y="5545137"/>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4" name="Line 16"/>
          <p:cNvSpPr>
            <a:spLocks noChangeShapeType="1"/>
          </p:cNvSpPr>
          <p:nvPr/>
        </p:nvSpPr>
        <p:spPr bwMode="auto">
          <a:xfrm flipH="1">
            <a:off x="5961062" y="5602287"/>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5" name="Line 17"/>
          <p:cNvSpPr>
            <a:spLocks noChangeShapeType="1"/>
          </p:cNvSpPr>
          <p:nvPr/>
        </p:nvSpPr>
        <p:spPr bwMode="auto">
          <a:xfrm flipH="1">
            <a:off x="5961062" y="5653087"/>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6" name="Line 18"/>
          <p:cNvSpPr>
            <a:spLocks noChangeShapeType="1"/>
          </p:cNvSpPr>
          <p:nvPr/>
        </p:nvSpPr>
        <p:spPr bwMode="auto">
          <a:xfrm flipH="1">
            <a:off x="5961062" y="5710237"/>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7" name="Line 19"/>
          <p:cNvSpPr>
            <a:spLocks noChangeShapeType="1"/>
          </p:cNvSpPr>
          <p:nvPr/>
        </p:nvSpPr>
        <p:spPr bwMode="auto">
          <a:xfrm flipH="1">
            <a:off x="5961062" y="5762624"/>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8" name="Line 20"/>
          <p:cNvSpPr>
            <a:spLocks noChangeShapeType="1"/>
          </p:cNvSpPr>
          <p:nvPr/>
        </p:nvSpPr>
        <p:spPr bwMode="auto">
          <a:xfrm flipH="1">
            <a:off x="5961062" y="5819774"/>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9" name="Line 21"/>
          <p:cNvSpPr>
            <a:spLocks noChangeShapeType="1"/>
          </p:cNvSpPr>
          <p:nvPr/>
        </p:nvSpPr>
        <p:spPr bwMode="auto">
          <a:xfrm flipH="1">
            <a:off x="5961062" y="5870574"/>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0" name="Line 22"/>
          <p:cNvSpPr>
            <a:spLocks noChangeShapeType="1"/>
          </p:cNvSpPr>
          <p:nvPr/>
        </p:nvSpPr>
        <p:spPr bwMode="auto">
          <a:xfrm flipH="1">
            <a:off x="5961062" y="5927724"/>
            <a:ext cx="1306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 name="Text Box 23"/>
          <p:cNvSpPr txBox="1">
            <a:spLocks noChangeArrowheads="1"/>
          </p:cNvSpPr>
          <p:nvPr/>
        </p:nvSpPr>
        <p:spPr bwMode="auto">
          <a:xfrm>
            <a:off x="6454774" y="4610099"/>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1</a:t>
            </a:r>
          </a:p>
        </p:txBody>
      </p:sp>
      <p:sp>
        <p:nvSpPr>
          <p:cNvPr id="22" name="Text Box 24"/>
          <p:cNvSpPr txBox="1">
            <a:spLocks noChangeArrowheads="1"/>
          </p:cNvSpPr>
          <p:nvPr/>
        </p:nvSpPr>
        <p:spPr bwMode="auto">
          <a:xfrm>
            <a:off x="6454774" y="5262562"/>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2</a:t>
            </a:r>
          </a:p>
        </p:txBody>
      </p:sp>
      <p:sp>
        <p:nvSpPr>
          <p:cNvPr id="23" name="Line 25"/>
          <p:cNvSpPr>
            <a:spLocks noChangeShapeType="1"/>
          </p:cNvSpPr>
          <p:nvPr/>
        </p:nvSpPr>
        <p:spPr bwMode="auto">
          <a:xfrm>
            <a:off x="3827461" y="5349874"/>
            <a:ext cx="142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4" name="Line 26"/>
          <p:cNvSpPr>
            <a:spLocks noChangeShapeType="1"/>
          </p:cNvSpPr>
          <p:nvPr/>
        </p:nvSpPr>
        <p:spPr bwMode="auto">
          <a:xfrm>
            <a:off x="3827461" y="5516562"/>
            <a:ext cx="14224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 name="Text Box 27"/>
          <p:cNvSpPr txBox="1">
            <a:spLocks noChangeArrowheads="1"/>
          </p:cNvSpPr>
          <p:nvPr/>
        </p:nvSpPr>
        <p:spPr bwMode="auto">
          <a:xfrm>
            <a:off x="4394199" y="5065712"/>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3</a:t>
            </a:r>
          </a:p>
        </p:txBody>
      </p:sp>
      <p:sp>
        <p:nvSpPr>
          <p:cNvPr id="26" name="Text Box 28"/>
          <p:cNvSpPr txBox="1">
            <a:spLocks noChangeArrowheads="1"/>
          </p:cNvSpPr>
          <p:nvPr/>
        </p:nvSpPr>
        <p:spPr bwMode="auto">
          <a:xfrm>
            <a:off x="4394199" y="5472112"/>
            <a:ext cx="296862"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4</a:t>
            </a:r>
          </a:p>
        </p:txBody>
      </p:sp>
      <p:sp>
        <p:nvSpPr>
          <p:cNvPr id="27" name="Text Box 29"/>
          <p:cNvSpPr txBox="1">
            <a:spLocks noChangeArrowheads="1"/>
          </p:cNvSpPr>
          <p:nvPr/>
        </p:nvSpPr>
        <p:spPr bwMode="auto">
          <a:xfrm>
            <a:off x="2803524" y="5819774"/>
            <a:ext cx="736600" cy="336550"/>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Victim</a:t>
            </a:r>
          </a:p>
        </p:txBody>
      </p:sp>
      <p:sp>
        <p:nvSpPr>
          <p:cNvPr id="28" name="Text Box 30"/>
          <p:cNvSpPr txBox="1">
            <a:spLocks noChangeArrowheads="1"/>
          </p:cNvSpPr>
          <p:nvPr/>
        </p:nvSpPr>
        <p:spPr bwMode="auto">
          <a:xfrm>
            <a:off x="4773250" y="5819775"/>
            <a:ext cx="1539011" cy="584775"/>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Victim</a:t>
            </a:r>
            <a:r>
              <a:rPr lang="ja-JP" altLang="en-US" sz="1600">
                <a:latin typeface="Arial"/>
              </a:rPr>
              <a:t>’</a:t>
            </a:r>
            <a:r>
              <a:rPr lang="en-US" sz="1600"/>
              <a:t>s</a:t>
            </a:r>
          </a:p>
          <a:p>
            <a:pPr algn="ctr">
              <a:defRPr/>
            </a:pPr>
            <a:r>
              <a:rPr lang="en-US" sz="1600"/>
              <a:t>local DNS server</a:t>
            </a:r>
          </a:p>
        </p:txBody>
      </p:sp>
      <p:sp>
        <p:nvSpPr>
          <p:cNvPr id="29" name="Text Box 31"/>
          <p:cNvSpPr txBox="1">
            <a:spLocks noChangeArrowheads="1"/>
          </p:cNvSpPr>
          <p:nvPr/>
        </p:nvSpPr>
        <p:spPr bwMode="auto">
          <a:xfrm>
            <a:off x="7437583" y="5819774"/>
            <a:ext cx="876009" cy="338554"/>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Attacker</a:t>
            </a:r>
          </a:p>
        </p:txBody>
      </p:sp>
      <p:pic>
        <p:nvPicPr>
          <p:cNvPr id="1026" name="Picture 2" descr="Image result for image of network attack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107" y="5028159"/>
            <a:ext cx="1170160" cy="93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4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686768"/>
          </a:xfrm>
        </p:spPr>
        <p:txBody>
          <a:bodyPr/>
          <a:lstStyle/>
          <a:p>
            <a:r>
              <a:rPr lang="en-GB" sz="3600" dirty="0" smtClean="0"/>
              <a:t>DNS attacks in the wild</a:t>
            </a:r>
          </a:p>
        </p:txBody>
      </p:sp>
      <p:sp>
        <p:nvSpPr>
          <p:cNvPr id="61" name="Text Placeholder 2"/>
          <p:cNvSpPr>
            <a:spLocks noGrp="1"/>
          </p:cNvSpPr>
          <p:nvPr>
            <p:ph type="body" sz="quarter" idx="13"/>
          </p:nvPr>
        </p:nvSpPr>
        <p:spPr>
          <a:xfrm>
            <a:off x="666628" y="1263536"/>
            <a:ext cx="11087568" cy="5295205"/>
          </a:xfrm>
        </p:spPr>
        <p:txBody>
          <a:bodyPr/>
          <a:lstStyle/>
          <a:p>
            <a:pPr>
              <a:lnSpc>
                <a:spcPct val="90000"/>
              </a:lnSpc>
            </a:pPr>
            <a:endParaRPr lang="en-US" sz="2400" dirty="0" smtClean="0">
              <a:ea typeface="ＭＳ Ｐゴシック" charset="0"/>
            </a:endParaRPr>
          </a:p>
          <a:p>
            <a:pPr>
              <a:lnSpc>
                <a:spcPct val="90000"/>
              </a:lnSpc>
            </a:pPr>
            <a:r>
              <a:rPr lang="en-US" sz="2400" dirty="0">
                <a:ea typeface="ＭＳ Ｐゴシック" charset="0"/>
              </a:rPr>
              <a:t>In November 2004, Google and Amazon users were sent to Med Network Inc., an online pharmacy</a:t>
            </a:r>
          </a:p>
          <a:p>
            <a:pPr>
              <a:lnSpc>
                <a:spcPct val="90000"/>
              </a:lnSpc>
            </a:pPr>
            <a:endParaRPr lang="en-US" sz="2400" dirty="0" smtClean="0">
              <a:ea typeface="ＭＳ Ｐゴシック" charset="0"/>
            </a:endParaRPr>
          </a:p>
          <a:p>
            <a:pPr>
              <a:lnSpc>
                <a:spcPct val="90000"/>
              </a:lnSpc>
            </a:pPr>
            <a:r>
              <a:rPr lang="en-US" sz="2400" dirty="0" smtClean="0">
                <a:ea typeface="ＭＳ Ｐゴシック" charset="0"/>
              </a:rPr>
              <a:t>In January </a:t>
            </a:r>
            <a:r>
              <a:rPr lang="en-US" sz="2400" dirty="0">
                <a:ea typeface="ＭＳ Ｐゴシック" charset="0"/>
              </a:rPr>
              <a:t>2005, the domain name for a large New York ISP, </a:t>
            </a:r>
            <a:r>
              <a:rPr lang="en-US" sz="2400" dirty="0" err="1">
                <a:ea typeface="ＭＳ Ｐゴシック" charset="0"/>
              </a:rPr>
              <a:t>Panix</a:t>
            </a:r>
            <a:r>
              <a:rPr lang="en-US" sz="2400" dirty="0">
                <a:ea typeface="ＭＳ Ｐゴシック" charset="0"/>
              </a:rPr>
              <a:t>, was hijacked to a site in Australia. </a:t>
            </a:r>
          </a:p>
          <a:p>
            <a:pPr>
              <a:lnSpc>
                <a:spcPct val="90000"/>
              </a:lnSpc>
            </a:pPr>
            <a:endParaRPr lang="en-US" sz="2400" dirty="0">
              <a:ea typeface="ＭＳ Ｐゴシック" charset="0"/>
            </a:endParaRPr>
          </a:p>
          <a:p>
            <a:pPr>
              <a:lnSpc>
                <a:spcPct val="90000"/>
              </a:lnSpc>
            </a:pPr>
            <a:r>
              <a:rPr lang="en-US" sz="2400" dirty="0">
                <a:ea typeface="ＭＳ Ｐゴシック" charset="0"/>
              </a:rPr>
              <a:t>January 2019 - </a:t>
            </a:r>
            <a:r>
              <a:rPr lang="en-US" sz="2400" dirty="0">
                <a:ea typeface="ＭＳ Ｐゴシック" charset="0"/>
                <a:hlinkClick r:id="rId2"/>
              </a:rPr>
              <a:t>https://</a:t>
            </a:r>
            <a:r>
              <a:rPr lang="en-US" sz="2400" dirty="0" smtClean="0">
                <a:ea typeface="ＭＳ Ｐゴシック" charset="0"/>
                <a:hlinkClick r:id="rId2"/>
              </a:rPr>
              <a:t>www.securityweek.com/iran-linked-dns-hijacking-attacks-target-organizations-worldwide</a:t>
            </a:r>
            <a:r>
              <a:rPr lang="en-US" sz="2400" dirty="0" smtClean="0">
                <a:ea typeface="ＭＳ Ｐゴシック" charset="0"/>
              </a:rPr>
              <a:t> </a:t>
            </a:r>
            <a:endParaRPr lang="en-US" sz="2400" dirty="0">
              <a:ea typeface="ＭＳ Ｐゴシック" charset="0"/>
            </a:endParaRPr>
          </a:p>
          <a:p>
            <a:pPr>
              <a:lnSpc>
                <a:spcPct val="90000"/>
              </a:lnSpc>
            </a:pPr>
            <a:endParaRPr lang="en-US" sz="2400" dirty="0">
              <a:ea typeface="ＭＳ Ｐゴシック" charset="0"/>
            </a:endParaRPr>
          </a:p>
        </p:txBody>
      </p:sp>
    </p:spTree>
    <p:extLst>
      <p:ext uri="{BB962C8B-B14F-4D97-AF65-F5344CB8AC3E}">
        <p14:creationId xmlns:p14="http://schemas.microsoft.com/office/powerpoint/2010/main" val="19338008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1185530"/>
          </a:xfrm>
        </p:spPr>
        <p:txBody>
          <a:bodyPr/>
          <a:lstStyle/>
          <a:p>
            <a:r>
              <a:rPr lang="en-GB" sz="3600" dirty="0" smtClean="0"/>
              <a:t>Robustness against data corruption: </a:t>
            </a:r>
          </a:p>
          <a:p>
            <a:r>
              <a:rPr lang="en-GB" sz="3200" dirty="0" smtClean="0"/>
              <a:t>Split Horizon DNS (1)</a:t>
            </a:r>
          </a:p>
        </p:txBody>
      </p:sp>
      <p:sp>
        <p:nvSpPr>
          <p:cNvPr id="61" name="Text Placeholder 2"/>
          <p:cNvSpPr>
            <a:spLocks noGrp="1"/>
          </p:cNvSpPr>
          <p:nvPr>
            <p:ph type="body" sz="quarter" idx="13"/>
          </p:nvPr>
        </p:nvSpPr>
        <p:spPr>
          <a:xfrm>
            <a:off x="666628" y="1911927"/>
            <a:ext cx="11087568" cy="4646814"/>
          </a:xfrm>
        </p:spPr>
        <p:txBody>
          <a:bodyPr/>
          <a:lstStyle/>
          <a:p>
            <a:pPr>
              <a:defRPr/>
            </a:pPr>
            <a:r>
              <a:rPr lang="en-US" dirty="0" smtClean="0"/>
              <a:t>Goal</a:t>
            </a:r>
            <a:r>
              <a:rPr lang="en-US" dirty="0"/>
              <a:t>: Avoid cache poisoning from external machines</a:t>
            </a:r>
          </a:p>
          <a:p>
            <a:pPr>
              <a:spcBef>
                <a:spcPct val="50000"/>
              </a:spcBef>
              <a:defRPr/>
            </a:pPr>
            <a:r>
              <a:rPr lang="en-US" dirty="0"/>
              <a:t>Idea: Split the name service functions</a:t>
            </a:r>
          </a:p>
          <a:p>
            <a:pPr marL="742950" lvl="1" indent="-285750">
              <a:buFont typeface="Arial" panose="020B0604020202020204" pitchFamily="34" charset="0"/>
              <a:buChar char="•"/>
              <a:defRPr/>
            </a:pPr>
            <a:r>
              <a:rPr lang="en-US" sz="1800" dirty="0"/>
              <a:t>Name resolution (look up of DNS info)</a:t>
            </a:r>
          </a:p>
          <a:p>
            <a:pPr marL="742950" lvl="1" indent="-285750">
              <a:buFont typeface="Arial" panose="020B0604020202020204" pitchFamily="34" charset="0"/>
              <a:buChar char="•"/>
              <a:defRPr/>
            </a:pPr>
            <a:r>
              <a:rPr lang="en-US" sz="1800" dirty="0"/>
              <a:t>Domain information (</a:t>
            </a:r>
            <a:r>
              <a:rPr lang="en-US" sz="1800" dirty="0" err="1"/>
              <a:t>Auth</a:t>
            </a:r>
            <a:r>
              <a:rPr lang="en-US" sz="1800" dirty="0"/>
              <a:t> service of local DNS info)</a:t>
            </a:r>
          </a:p>
          <a:p>
            <a:pPr>
              <a:spcBef>
                <a:spcPct val="50000"/>
              </a:spcBef>
              <a:defRPr/>
            </a:pPr>
            <a:r>
              <a:rPr lang="en-US" dirty="0"/>
              <a:t>Internal server</a:t>
            </a:r>
          </a:p>
          <a:p>
            <a:pPr marL="800100" lvl="1" indent="-342900">
              <a:buFont typeface="Arial" panose="020B0604020202020204" pitchFamily="34" charset="0"/>
              <a:buChar char="•"/>
              <a:defRPr/>
            </a:pPr>
            <a:r>
              <a:rPr lang="en-US" sz="2000" dirty="0"/>
              <a:t>Implements name resolution</a:t>
            </a:r>
          </a:p>
          <a:p>
            <a:pPr marL="800100" lvl="1" indent="-342900">
              <a:buFont typeface="Arial" panose="020B0604020202020204" pitchFamily="34" charset="0"/>
              <a:buChar char="•"/>
              <a:defRPr/>
            </a:pPr>
            <a:r>
              <a:rPr lang="en-US" sz="2000" dirty="0"/>
              <a:t>Performs recursive look-ups at remote DNS servers</a:t>
            </a:r>
          </a:p>
          <a:p>
            <a:pPr marL="800100" lvl="1" indent="-342900">
              <a:buFont typeface="Arial" panose="020B0604020202020204" pitchFamily="34" charset="0"/>
              <a:buChar char="•"/>
              <a:defRPr/>
            </a:pPr>
            <a:r>
              <a:rPr lang="en-US" sz="2000" dirty="0"/>
              <a:t>Located behind firewall and only accepts requests from local LAN</a:t>
            </a:r>
          </a:p>
          <a:p>
            <a:pPr>
              <a:spcBef>
                <a:spcPct val="50000"/>
              </a:spcBef>
              <a:defRPr/>
            </a:pPr>
            <a:r>
              <a:rPr lang="en-US" dirty="0"/>
              <a:t>External server</a:t>
            </a:r>
          </a:p>
          <a:p>
            <a:pPr marL="800100" lvl="1" indent="-342900">
              <a:buFont typeface="Arial" panose="020B0604020202020204" pitchFamily="34" charset="0"/>
              <a:buChar char="•"/>
              <a:defRPr/>
            </a:pPr>
            <a:r>
              <a:rPr lang="en-US" sz="2000" dirty="0"/>
              <a:t>Authoritative server of domain</a:t>
            </a:r>
          </a:p>
          <a:p>
            <a:pPr marL="800100" lvl="1" indent="-342900">
              <a:buFont typeface="Arial" panose="020B0604020202020204" pitchFamily="34" charset="0"/>
              <a:buChar char="•"/>
              <a:defRPr/>
            </a:pPr>
            <a:r>
              <a:rPr lang="en-US" sz="2000" dirty="0"/>
              <a:t>Accepts remote requests but </a:t>
            </a:r>
            <a:r>
              <a:rPr lang="en-US" sz="2000" b="1" i="1" dirty="0"/>
              <a:t>never accepts</a:t>
            </a:r>
            <a:r>
              <a:rPr lang="en-US" sz="2000" dirty="0"/>
              <a:t> remote updates</a:t>
            </a:r>
          </a:p>
          <a:p>
            <a:pPr marL="0" indent="0">
              <a:buNone/>
              <a:defRPr/>
            </a:pPr>
            <a:endParaRPr lang="en-US" dirty="0"/>
          </a:p>
        </p:txBody>
      </p:sp>
    </p:spTree>
    <p:extLst>
      <p:ext uri="{BB962C8B-B14F-4D97-AF65-F5344CB8AC3E}">
        <p14:creationId xmlns:p14="http://schemas.microsoft.com/office/powerpoint/2010/main" val="321683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1185530"/>
          </a:xfrm>
        </p:spPr>
        <p:txBody>
          <a:bodyPr/>
          <a:lstStyle/>
          <a:p>
            <a:r>
              <a:rPr lang="en-GB" sz="3600" dirty="0" smtClean="0"/>
              <a:t>Robustness against data corruption: </a:t>
            </a:r>
          </a:p>
          <a:p>
            <a:r>
              <a:rPr lang="en-GB" sz="3200" dirty="0" smtClean="0"/>
              <a:t>Split Horizon DNS (2)</a:t>
            </a:r>
          </a:p>
        </p:txBody>
      </p:sp>
      <p:pic>
        <p:nvPicPr>
          <p:cNvPr id="5"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4733925" y="3195638"/>
            <a:ext cx="1760538" cy="747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 uri="{FAA26D3D-D897-4be2-8F04-BA451C77F1D7}">
              <ma14:placeholderFlag xmlns:ma14="http://schemas.microsoft.com/office/mac/drawingml/2011/main" xmlns="" val="1"/>
            </a:ext>
          </a:extLst>
        </p:spPr>
      </p:pic>
      <p:pic>
        <p:nvPicPr>
          <p:cNvPr id="6" name="Picture 3" descr="Picture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364" y="3644901"/>
            <a:ext cx="70167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Picture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2101" y="3457576"/>
            <a:ext cx="5127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icture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6876" y="3457576"/>
            <a:ext cx="5127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1724909" y="4219576"/>
            <a:ext cx="1065035" cy="276999"/>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t>Internal Client</a:t>
            </a:r>
          </a:p>
        </p:txBody>
      </p:sp>
      <p:sp>
        <p:nvSpPr>
          <p:cNvPr id="10" name="Text Box 7"/>
          <p:cNvSpPr txBox="1">
            <a:spLocks noChangeArrowheads="1"/>
          </p:cNvSpPr>
          <p:nvPr/>
        </p:nvSpPr>
        <p:spPr bwMode="auto">
          <a:xfrm>
            <a:off x="3713767" y="4170363"/>
            <a:ext cx="1418017" cy="107721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Internal Server</a:t>
            </a:r>
          </a:p>
          <a:p>
            <a:pPr algn="ctr">
              <a:defRPr/>
            </a:pPr>
            <a:r>
              <a:rPr lang="en-US" sz="1200"/>
              <a:t>Internal Requests</a:t>
            </a:r>
          </a:p>
          <a:p>
            <a:pPr algn="ctr">
              <a:defRPr/>
            </a:pPr>
            <a:endParaRPr lang="en-US" sz="1200"/>
          </a:p>
          <a:p>
            <a:pPr algn="ctr">
              <a:defRPr/>
            </a:pPr>
            <a:r>
              <a:rPr lang="en-US" sz="1200"/>
              <a:t>Recursive Lookups </a:t>
            </a:r>
          </a:p>
          <a:p>
            <a:pPr algn="ctr">
              <a:defRPr/>
            </a:pPr>
            <a:r>
              <a:rPr lang="en-US" sz="1200">
                <a:sym typeface="Wingdings" charset="0"/>
              </a:rPr>
              <a:t> Remote updates</a:t>
            </a:r>
            <a:endParaRPr lang="en-US" sz="1200"/>
          </a:p>
        </p:txBody>
      </p:sp>
      <p:sp>
        <p:nvSpPr>
          <p:cNvPr id="11" name="Text Box 8"/>
          <p:cNvSpPr txBox="1">
            <a:spLocks noChangeArrowheads="1"/>
          </p:cNvSpPr>
          <p:nvPr/>
        </p:nvSpPr>
        <p:spPr bwMode="auto">
          <a:xfrm>
            <a:off x="6088504" y="4170363"/>
            <a:ext cx="1983492" cy="1077218"/>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External Server</a:t>
            </a:r>
          </a:p>
          <a:p>
            <a:pPr algn="ctr">
              <a:defRPr/>
            </a:pPr>
            <a:r>
              <a:rPr lang="en-US" sz="1200"/>
              <a:t>Auth Server for local Domain</a:t>
            </a:r>
          </a:p>
          <a:p>
            <a:pPr algn="ctr">
              <a:defRPr/>
            </a:pPr>
            <a:r>
              <a:rPr lang="en-US" sz="1200"/>
              <a:t>External Requests</a:t>
            </a:r>
          </a:p>
          <a:p>
            <a:pPr algn="ctr">
              <a:defRPr/>
            </a:pPr>
            <a:endParaRPr lang="en-US" sz="1200" i="1"/>
          </a:p>
          <a:p>
            <a:pPr algn="ctr">
              <a:defRPr/>
            </a:pPr>
            <a:r>
              <a:rPr lang="en-US" sz="1200" i="1"/>
              <a:t>NO</a:t>
            </a:r>
            <a:r>
              <a:rPr lang="en-US" sz="1200"/>
              <a:t> remote updates</a:t>
            </a:r>
          </a:p>
        </p:txBody>
      </p:sp>
      <p:sp>
        <p:nvSpPr>
          <p:cNvPr id="12" name="Text Box 9"/>
          <p:cNvSpPr txBox="1">
            <a:spLocks noChangeArrowheads="1"/>
          </p:cNvSpPr>
          <p:nvPr/>
        </p:nvSpPr>
        <p:spPr bwMode="auto">
          <a:xfrm>
            <a:off x="9273217" y="4219576"/>
            <a:ext cx="1090940" cy="276999"/>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200"/>
              <a:t>External Client</a:t>
            </a:r>
          </a:p>
        </p:txBody>
      </p:sp>
      <p:pic>
        <p:nvPicPr>
          <p:cNvPr id="13" name="Picture 11" descr="Picture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4514" y="3644901"/>
            <a:ext cx="70167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Picture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3088" y="1916114"/>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3"/>
          <p:cNvSpPr txBox="1">
            <a:spLocks noChangeArrowheads="1"/>
          </p:cNvSpPr>
          <p:nvPr/>
        </p:nvSpPr>
        <p:spPr bwMode="auto">
          <a:xfrm>
            <a:off x="7648614" y="2074863"/>
            <a:ext cx="1869999" cy="338554"/>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t>Remote Auth Server</a:t>
            </a:r>
            <a:endParaRPr lang="en-US" sz="1200"/>
          </a:p>
        </p:txBody>
      </p:sp>
      <p:sp>
        <p:nvSpPr>
          <p:cNvPr id="16" name="Line 14"/>
          <p:cNvSpPr>
            <a:spLocks noChangeShapeType="1"/>
          </p:cNvSpPr>
          <p:nvPr/>
        </p:nvSpPr>
        <p:spPr bwMode="auto">
          <a:xfrm>
            <a:off x="2655889" y="3810000"/>
            <a:ext cx="1317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7" name="Line 15"/>
          <p:cNvSpPr>
            <a:spLocks noChangeShapeType="1"/>
          </p:cNvSpPr>
          <p:nvPr/>
        </p:nvSpPr>
        <p:spPr bwMode="auto">
          <a:xfrm>
            <a:off x="2655889" y="3927475"/>
            <a:ext cx="1317625"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8" name="Line 16"/>
          <p:cNvSpPr>
            <a:spLocks noChangeShapeType="1"/>
          </p:cNvSpPr>
          <p:nvPr/>
        </p:nvSpPr>
        <p:spPr bwMode="auto">
          <a:xfrm flipV="1">
            <a:off x="4619626" y="2433638"/>
            <a:ext cx="2265363" cy="1116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9" name="Line 17"/>
          <p:cNvSpPr>
            <a:spLocks noChangeShapeType="1"/>
          </p:cNvSpPr>
          <p:nvPr/>
        </p:nvSpPr>
        <p:spPr bwMode="auto">
          <a:xfrm flipV="1">
            <a:off x="4619626" y="2576513"/>
            <a:ext cx="2265363" cy="111601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0" name="Line 18"/>
          <p:cNvSpPr>
            <a:spLocks noChangeShapeType="1"/>
          </p:cNvSpPr>
          <p:nvPr/>
        </p:nvSpPr>
        <p:spPr bwMode="auto">
          <a:xfrm flipH="1">
            <a:off x="7404100" y="3759200"/>
            <a:ext cx="20145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 name="Line 19"/>
          <p:cNvSpPr>
            <a:spLocks noChangeShapeType="1"/>
          </p:cNvSpPr>
          <p:nvPr/>
        </p:nvSpPr>
        <p:spPr bwMode="auto">
          <a:xfrm flipH="1">
            <a:off x="7404100" y="3860800"/>
            <a:ext cx="2014538"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2" name="Line 20"/>
          <p:cNvSpPr>
            <a:spLocks noChangeShapeType="1"/>
          </p:cNvSpPr>
          <p:nvPr/>
        </p:nvSpPr>
        <p:spPr bwMode="auto">
          <a:xfrm>
            <a:off x="4746625" y="3810000"/>
            <a:ext cx="1854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 name="Line 21"/>
          <p:cNvSpPr>
            <a:spLocks noChangeShapeType="1"/>
          </p:cNvSpPr>
          <p:nvPr/>
        </p:nvSpPr>
        <p:spPr bwMode="auto">
          <a:xfrm>
            <a:off x="4746625" y="3927475"/>
            <a:ext cx="18542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Tree>
    <p:extLst>
      <p:ext uri="{BB962C8B-B14F-4D97-AF65-F5344CB8AC3E}">
        <p14:creationId xmlns:p14="http://schemas.microsoft.com/office/powerpoint/2010/main" val="2103699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703392"/>
          </a:xfrm>
        </p:spPr>
        <p:txBody>
          <a:bodyPr/>
          <a:lstStyle/>
          <a:p>
            <a:r>
              <a:rPr lang="en-GB" sz="3600" dirty="0" smtClean="0"/>
              <a:t>DNSSEC - Objectives</a:t>
            </a:r>
            <a:endParaRPr lang="en-GB" sz="3200" dirty="0" smtClean="0"/>
          </a:p>
        </p:txBody>
      </p:sp>
      <p:sp>
        <p:nvSpPr>
          <p:cNvPr id="61" name="Text Placeholder 2"/>
          <p:cNvSpPr>
            <a:spLocks noGrp="1"/>
          </p:cNvSpPr>
          <p:nvPr>
            <p:ph type="body" sz="quarter" idx="13"/>
          </p:nvPr>
        </p:nvSpPr>
        <p:spPr>
          <a:xfrm>
            <a:off x="548640" y="1512915"/>
            <a:ext cx="8794865" cy="5012576"/>
          </a:xfrm>
        </p:spPr>
        <p:txBody>
          <a:bodyPr/>
          <a:lstStyle/>
          <a:p>
            <a:pPr>
              <a:defRPr/>
            </a:pPr>
            <a:endParaRPr lang="en-US" sz="2400" dirty="0" smtClean="0"/>
          </a:p>
          <a:p>
            <a:pPr>
              <a:defRPr/>
            </a:pPr>
            <a:endParaRPr lang="en-US" sz="2400" dirty="0"/>
          </a:p>
          <a:p>
            <a:pPr>
              <a:defRPr/>
            </a:pPr>
            <a:endParaRPr lang="en-US" sz="2400" dirty="0" smtClean="0"/>
          </a:p>
          <a:p>
            <a:pPr>
              <a:defRPr/>
            </a:pPr>
            <a:r>
              <a:rPr lang="en-US" sz="2400" dirty="0" smtClean="0"/>
              <a:t>DNSSEC </a:t>
            </a:r>
            <a:r>
              <a:rPr lang="en-US" sz="2400" dirty="0"/>
              <a:t>aims at:</a:t>
            </a:r>
          </a:p>
          <a:p>
            <a:pPr marL="800100" lvl="1" indent="-342900">
              <a:buFont typeface="Arial" panose="020B0604020202020204" pitchFamily="34" charset="0"/>
              <a:buChar char="•"/>
              <a:defRPr/>
            </a:pPr>
            <a:r>
              <a:rPr lang="en-US" sz="1800" dirty="0"/>
              <a:t>End-to-end zone data origin authentication and integrity</a:t>
            </a:r>
          </a:p>
          <a:p>
            <a:pPr marL="1257300" lvl="2" indent="-342900">
              <a:buFont typeface="Arial" panose="020B0604020202020204" pitchFamily="34" charset="0"/>
              <a:buChar char="•"/>
              <a:defRPr/>
            </a:pPr>
            <a:r>
              <a:rPr lang="en-US" sz="1800" dirty="0"/>
              <a:t>in a global scope</a:t>
            </a:r>
          </a:p>
          <a:p>
            <a:pPr marL="1257300" lvl="2" indent="-342900">
              <a:buFont typeface="Arial" panose="020B0604020202020204" pitchFamily="34" charset="0"/>
              <a:buChar char="•"/>
              <a:defRPr/>
            </a:pPr>
            <a:r>
              <a:rPr lang="en-US" sz="1800" dirty="0"/>
              <a:t>without breaking the established DNS </a:t>
            </a:r>
            <a:r>
              <a:rPr lang="en-US" sz="1800" dirty="0" smtClean="0"/>
              <a:t>mechanisms</a:t>
            </a:r>
            <a:endParaRPr lang="en-US" sz="2200" dirty="0"/>
          </a:p>
          <a:p>
            <a:pPr>
              <a:defRPr/>
            </a:pPr>
            <a:r>
              <a:rPr lang="en-US" sz="2400" dirty="0"/>
              <a:t>DNSSEC does not provide:</a:t>
            </a:r>
          </a:p>
          <a:p>
            <a:pPr marL="800100" lvl="1" indent="-342900">
              <a:buFont typeface="Arial" panose="020B0604020202020204" pitchFamily="34" charset="0"/>
              <a:buChar char="•"/>
              <a:defRPr/>
            </a:pPr>
            <a:r>
              <a:rPr lang="en-US" sz="1800" dirty="0"/>
              <a:t>Availability (in fact, it facilitates </a:t>
            </a:r>
            <a:r>
              <a:rPr lang="en-US" sz="1800" dirty="0" err="1"/>
              <a:t>DoS</a:t>
            </a:r>
            <a:r>
              <a:rPr lang="en-US" sz="1800" dirty="0"/>
              <a:t> Attacks on DNS servers)</a:t>
            </a:r>
          </a:p>
          <a:p>
            <a:pPr marL="800100" lvl="1" indent="-342900">
              <a:buFont typeface="Arial" panose="020B0604020202020204" pitchFamily="34" charset="0"/>
              <a:buChar char="•"/>
              <a:defRPr/>
            </a:pPr>
            <a:r>
              <a:rPr lang="en-US" sz="1800" dirty="0"/>
              <a:t>Confidentiality</a:t>
            </a:r>
          </a:p>
          <a:p>
            <a:pPr marL="800100" lvl="1" indent="-342900">
              <a:buFont typeface="Arial" panose="020B0604020202020204" pitchFamily="34" charset="0"/>
              <a:buChar char="•"/>
              <a:defRPr/>
            </a:pPr>
            <a:r>
              <a:rPr lang="en-US" sz="1800" dirty="0"/>
              <a:t>Controlled Access (makes it even worse)</a:t>
            </a:r>
          </a:p>
          <a:p>
            <a:pPr marL="800100" lvl="1" indent="-342900">
              <a:buFont typeface="Arial" panose="020B0604020202020204" pitchFamily="34" charset="0"/>
              <a:buChar char="•"/>
              <a:defRPr/>
            </a:pPr>
            <a:r>
              <a:rPr lang="en-US" sz="1800" dirty="0"/>
              <a:t>Guarantee for correctness of data (only that it has been signed by some authoritative entity)</a:t>
            </a:r>
          </a:p>
          <a:p>
            <a:pPr marL="0" indent="0">
              <a:buNone/>
              <a:defRPr/>
            </a:pPr>
            <a:endParaRPr lang="en-US" dirty="0"/>
          </a:p>
        </p:txBody>
      </p:sp>
      <p:sp>
        <p:nvSpPr>
          <p:cNvPr id="4" name="Rectangle 5"/>
          <p:cNvSpPr>
            <a:spLocks noChangeArrowheads="1"/>
          </p:cNvSpPr>
          <p:nvPr/>
        </p:nvSpPr>
        <p:spPr bwMode="auto">
          <a:xfrm>
            <a:off x="1821587" y="1378146"/>
            <a:ext cx="8540227" cy="1229974"/>
          </a:xfrm>
          <a:prstGeom prst="rect">
            <a:avLst/>
          </a:prstGeom>
          <a:solidFill>
            <a:srgbClr val="FFCC00"/>
          </a:solidFill>
          <a:ln>
            <a:noFill/>
          </a:ln>
          <a:effectLst>
            <a:outerShdw blurRad="63500" dist="107763" dir="2700000" algn="ctr" rotWithShape="0">
              <a:srgbClr val="000000">
                <a:alpha val="74998"/>
              </a:srgbClr>
            </a:outerShdw>
          </a:effectLst>
          <a:extLst/>
        </p:spPr>
        <p:txBody>
          <a:bodyPr wrap="none" anchor="ctr"/>
          <a:lstStyle/>
          <a:p>
            <a:pPr>
              <a:defRPr/>
            </a:pPr>
            <a:endParaRPr lang="en-US" dirty="0">
              <a:cs typeface="+mn-cs"/>
            </a:endParaRPr>
          </a:p>
        </p:txBody>
      </p:sp>
      <p:sp>
        <p:nvSpPr>
          <p:cNvPr id="3" name="TextBox 2"/>
          <p:cNvSpPr txBox="1"/>
          <p:nvPr/>
        </p:nvSpPr>
        <p:spPr>
          <a:xfrm>
            <a:off x="2028305" y="1509073"/>
            <a:ext cx="8254538" cy="1144929"/>
          </a:xfrm>
          <a:prstGeom prst="rect">
            <a:avLst/>
          </a:prstGeom>
          <a:noFill/>
        </p:spPr>
        <p:txBody>
          <a:bodyPr wrap="square" rtlCol="0">
            <a:spAutoFit/>
          </a:bodyPr>
          <a:lstStyle/>
          <a:p>
            <a:pPr marL="0" indent="0">
              <a:lnSpc>
                <a:spcPct val="95000"/>
              </a:lnSpc>
              <a:buFont typeface="Arial" panose="020B0604020202020204" pitchFamily="34" charset="0"/>
              <a:buNone/>
            </a:pPr>
            <a:r>
              <a:rPr lang="en-US" dirty="0"/>
              <a:t>“The Domain Name System (DNS) security extensions provide origin authentication and integrity assurance services for DNS data, including mechanisms for authenticated denial of existence of DNS data.”</a:t>
            </a:r>
          </a:p>
          <a:p>
            <a:pPr marL="0" indent="0" algn="r">
              <a:lnSpc>
                <a:spcPct val="95000"/>
              </a:lnSpc>
              <a:buFont typeface="Arial" panose="020B0604020202020204" pitchFamily="34" charset="0"/>
              <a:buNone/>
            </a:pPr>
            <a:r>
              <a:rPr lang="en-US" dirty="0"/>
              <a:t>-RFC </a:t>
            </a:r>
            <a:r>
              <a:rPr lang="en-US" dirty="0" smtClean="0"/>
              <a:t>4033</a:t>
            </a:r>
            <a:endParaRPr lang="en-GB" dirty="0"/>
          </a:p>
        </p:txBody>
      </p:sp>
    </p:spTree>
    <p:extLst>
      <p:ext uri="{BB962C8B-B14F-4D97-AF65-F5344CB8AC3E}">
        <p14:creationId xmlns:p14="http://schemas.microsoft.com/office/powerpoint/2010/main" val="27855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695079"/>
          </a:xfrm>
        </p:spPr>
        <p:txBody>
          <a:bodyPr/>
          <a:lstStyle/>
          <a:p>
            <a:r>
              <a:rPr lang="en-GB" sz="3600" dirty="0" smtClean="0"/>
              <a:t>DNSSEC - Overview</a:t>
            </a:r>
            <a:endParaRPr lang="en-GB" sz="3200" dirty="0" smtClean="0"/>
          </a:p>
        </p:txBody>
      </p:sp>
      <p:sp>
        <p:nvSpPr>
          <p:cNvPr id="61" name="Text Placeholder 2"/>
          <p:cNvSpPr>
            <a:spLocks noGrp="1"/>
          </p:cNvSpPr>
          <p:nvPr>
            <p:ph type="body" sz="quarter" idx="13"/>
          </p:nvPr>
        </p:nvSpPr>
        <p:spPr>
          <a:xfrm>
            <a:off x="548640" y="1363286"/>
            <a:ext cx="11087568" cy="4838008"/>
          </a:xfrm>
        </p:spPr>
        <p:txBody>
          <a:bodyPr/>
          <a:lstStyle/>
          <a:p>
            <a:pPr>
              <a:defRPr/>
            </a:pPr>
            <a:r>
              <a:rPr lang="en-US" dirty="0"/>
              <a:t>Usage of public key cryptography for data origin authentication on a world wide scale</a:t>
            </a:r>
          </a:p>
          <a:p>
            <a:pPr>
              <a:defRPr/>
            </a:pPr>
            <a:r>
              <a:rPr lang="en-US" dirty="0"/>
              <a:t>Use of DNS itself to distribute signatures and keys!</a:t>
            </a:r>
          </a:p>
          <a:p>
            <a:pPr marL="0" indent="0">
              <a:buNone/>
              <a:defRPr/>
            </a:pPr>
            <a:endParaRPr lang="en-US" sz="1000" dirty="0"/>
          </a:p>
          <a:p>
            <a:pPr>
              <a:defRPr/>
            </a:pPr>
            <a:r>
              <a:rPr lang="en-US" dirty="0" err="1"/>
              <a:t>RRSets</a:t>
            </a:r>
            <a:r>
              <a:rPr lang="en-US" dirty="0"/>
              <a:t> (groups of RRs) are signed with the private key of authoritative entities</a:t>
            </a:r>
          </a:p>
          <a:p>
            <a:pPr>
              <a:defRPr/>
            </a:pPr>
            <a:r>
              <a:rPr lang="en-US" dirty="0"/>
              <a:t>Public keys (DNSKEYs) published using DNS</a:t>
            </a:r>
          </a:p>
          <a:p>
            <a:pPr>
              <a:defRPr/>
            </a:pPr>
            <a:r>
              <a:rPr lang="en-US" dirty="0"/>
              <a:t>Child zone keys are authenticated by parents (according to the zone hierarchy) and hence anchored </a:t>
            </a:r>
            <a:r>
              <a:rPr lang="en-US" i="1" dirty="0"/>
              <a:t>trust chains</a:t>
            </a:r>
            <a:r>
              <a:rPr lang="en-US" dirty="0"/>
              <a:t> established</a:t>
            </a:r>
          </a:p>
          <a:p>
            <a:pPr>
              <a:defRPr/>
            </a:pPr>
            <a:r>
              <a:rPr lang="en-US" dirty="0"/>
              <a:t>Only root zone key signing key (KSK) needed (manual distribution) to create complete trust hierarchy (for supported zones)</a:t>
            </a:r>
          </a:p>
          <a:p>
            <a:pPr>
              <a:defRPr/>
            </a:pPr>
            <a:endParaRPr lang="en-US" sz="1200" dirty="0"/>
          </a:p>
          <a:p>
            <a:pPr>
              <a:defRPr/>
            </a:pPr>
            <a:r>
              <a:rPr lang="en-US" dirty="0"/>
              <a:t>No key revocation </a:t>
            </a:r>
            <a:r>
              <a:rPr lang="en-US" dirty="0">
                <a:sym typeface="Wingdings" charset="0"/>
              </a:rPr>
              <a:t> </a:t>
            </a:r>
            <a:r>
              <a:rPr lang="en-US" dirty="0"/>
              <a:t>DNSSEC keys should have short expiration </a:t>
            </a:r>
            <a:r>
              <a:rPr lang="en-US" dirty="0" smtClean="0"/>
              <a:t>date (quick </a:t>
            </a:r>
            <a:r>
              <a:rPr lang="en-US" dirty="0"/>
              <a:t>rollover)</a:t>
            </a:r>
          </a:p>
          <a:p>
            <a:pPr>
              <a:defRPr/>
            </a:pPr>
            <a:endParaRPr lang="en-US" dirty="0"/>
          </a:p>
        </p:txBody>
      </p:sp>
    </p:spTree>
    <p:extLst>
      <p:ext uri="{BB962C8B-B14F-4D97-AF65-F5344CB8AC3E}">
        <p14:creationId xmlns:p14="http://schemas.microsoft.com/office/powerpoint/2010/main" val="37023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695079"/>
          </a:xfrm>
        </p:spPr>
        <p:txBody>
          <a:bodyPr/>
          <a:lstStyle/>
          <a:p>
            <a:r>
              <a:rPr lang="en-GB" sz="3600" dirty="0" smtClean="0"/>
              <a:t>DNSSEC – Targeted Threats</a:t>
            </a:r>
            <a:endParaRPr lang="en-GB" sz="3200" dirty="0" smtClean="0"/>
          </a:p>
        </p:txBody>
      </p:sp>
      <p:pic>
        <p:nvPicPr>
          <p:cNvPr id="5" name="Picture 4"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4725623" y="5221889"/>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5049473" y="5279039"/>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7898" y="3183539"/>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a:grpSpLocks/>
          </p:cNvGrpSpPr>
          <p:nvPr/>
        </p:nvGrpSpPr>
        <p:grpSpPr bwMode="auto">
          <a:xfrm>
            <a:off x="1957024" y="2969226"/>
            <a:ext cx="763587" cy="969963"/>
            <a:chOff x="2565" y="1392"/>
            <a:chExt cx="481" cy="611"/>
          </a:xfrm>
        </p:grpSpPr>
        <p:sp>
          <p:nvSpPr>
            <p:cNvPr id="9" name="Rectangle 8"/>
            <p:cNvSpPr>
              <a:spLocks noChangeArrowheads="1"/>
            </p:cNvSpPr>
            <p:nvPr/>
          </p:nvSpPr>
          <p:spPr bwMode="auto">
            <a:xfrm>
              <a:off x="2565" y="1392"/>
              <a:ext cx="481" cy="611"/>
            </a:xfrm>
            <a:prstGeom prst="rect">
              <a:avLst/>
            </a:prstGeom>
            <a:solidFill>
              <a:srgbClr val="FFFFFF"/>
            </a:solidFill>
            <a:ln w="19050">
              <a:solidFill>
                <a:srgbClr val="000000"/>
              </a:solidFill>
              <a:miter lim="800000"/>
              <a:headEnd/>
              <a:tailEnd/>
            </a:ln>
            <a:effectLst>
              <a:outerShdw blurRad="63500" dist="107763" dir="2700000" algn="ctr" rotWithShape="0">
                <a:srgbClr val="808080">
                  <a:alpha val="74998"/>
                </a:srgbClr>
              </a:outerShdw>
            </a:effectLst>
          </p:spPr>
          <p:txBody>
            <a:bodyPr wrap="none" anchor="ctr"/>
            <a:lstStyle/>
            <a:p>
              <a:pPr>
                <a:defRPr/>
              </a:pPr>
              <a:endParaRPr lang="en-US" kern="0">
                <a:solidFill>
                  <a:sysClr val="windowText" lastClr="000000"/>
                </a:solidFill>
              </a:endParaRPr>
            </a:p>
          </p:txBody>
        </p:sp>
        <p:sp>
          <p:nvSpPr>
            <p:cNvPr id="10" name="Text Box 9"/>
            <p:cNvSpPr txBox="1">
              <a:spLocks noChangeArrowheads="1"/>
            </p:cNvSpPr>
            <p:nvPr/>
          </p:nvSpPr>
          <p:spPr bwMode="auto">
            <a:xfrm>
              <a:off x="2626" y="1523"/>
              <a:ext cx="37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kern="0" dirty="0">
                  <a:solidFill>
                    <a:sysClr val="windowText" lastClr="000000"/>
                  </a:solidFill>
                </a:rPr>
                <a:t>Zone</a:t>
              </a:r>
            </a:p>
            <a:p>
              <a:pPr algn="ctr">
                <a:defRPr/>
              </a:pPr>
              <a:r>
                <a:rPr lang="en-US" sz="1600" kern="0" dirty="0">
                  <a:solidFill>
                    <a:sysClr val="windowText" lastClr="000000"/>
                  </a:solidFill>
                </a:rPr>
                <a:t>File</a:t>
              </a:r>
            </a:p>
          </p:txBody>
        </p:sp>
        <p:sp>
          <p:nvSpPr>
            <p:cNvPr id="11" name="Line 10"/>
            <p:cNvSpPr>
              <a:spLocks noChangeShapeType="1"/>
            </p:cNvSpPr>
            <p:nvPr/>
          </p:nvSpPr>
          <p:spPr bwMode="auto">
            <a:xfrm>
              <a:off x="2622" y="14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2" name="Line 11"/>
            <p:cNvSpPr>
              <a:spLocks noChangeShapeType="1"/>
            </p:cNvSpPr>
            <p:nvPr/>
          </p:nvSpPr>
          <p:spPr bwMode="auto">
            <a:xfrm>
              <a:off x="2627" y="1507"/>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3" name="Line 12"/>
            <p:cNvSpPr>
              <a:spLocks noChangeShapeType="1"/>
            </p:cNvSpPr>
            <p:nvPr/>
          </p:nvSpPr>
          <p:spPr bwMode="auto">
            <a:xfrm>
              <a:off x="2629" y="1551"/>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4" name="Line 13"/>
            <p:cNvSpPr>
              <a:spLocks noChangeShapeType="1"/>
            </p:cNvSpPr>
            <p:nvPr/>
          </p:nvSpPr>
          <p:spPr bwMode="auto">
            <a:xfrm>
              <a:off x="2622" y="18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5" name="Line 14"/>
            <p:cNvSpPr>
              <a:spLocks noChangeShapeType="1"/>
            </p:cNvSpPr>
            <p:nvPr/>
          </p:nvSpPr>
          <p:spPr bwMode="auto">
            <a:xfrm>
              <a:off x="2624" y="1904"/>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16" name="Line 15"/>
            <p:cNvSpPr>
              <a:spLocks noChangeShapeType="1"/>
            </p:cNvSpPr>
            <p:nvPr/>
          </p:nvSpPr>
          <p:spPr bwMode="auto">
            <a:xfrm>
              <a:off x="2627" y="1946"/>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grpSp>
      <p:sp>
        <p:nvSpPr>
          <p:cNvPr id="17" name="Line 17"/>
          <p:cNvSpPr>
            <a:spLocks noChangeShapeType="1"/>
          </p:cNvSpPr>
          <p:nvPr/>
        </p:nvSpPr>
        <p:spPr bwMode="auto">
          <a:xfrm>
            <a:off x="2780935" y="3502625"/>
            <a:ext cx="1085850" cy="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8" name="Line 67"/>
          <p:cNvSpPr>
            <a:spLocks noChangeShapeType="1"/>
          </p:cNvSpPr>
          <p:nvPr/>
        </p:nvSpPr>
        <p:spPr bwMode="auto">
          <a:xfrm flipV="1">
            <a:off x="2809511" y="3597875"/>
            <a:ext cx="1057275" cy="120015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9" name="Text Box 68"/>
          <p:cNvSpPr txBox="1">
            <a:spLocks noChangeArrowheads="1"/>
          </p:cNvSpPr>
          <p:nvPr/>
        </p:nvSpPr>
        <p:spPr bwMode="auto">
          <a:xfrm>
            <a:off x="1656435" y="4691664"/>
            <a:ext cx="1887055"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Dynamic Mapping</a:t>
            </a:r>
          </a:p>
          <a:p>
            <a:pPr algn="ctr">
              <a:defRPr/>
            </a:pPr>
            <a:r>
              <a:rPr lang="en-US" kern="0" dirty="0">
                <a:solidFill>
                  <a:sysClr val="windowText" lastClr="000000"/>
                </a:solidFill>
              </a:rPr>
              <a:t>by DHCP etc.</a:t>
            </a:r>
          </a:p>
        </p:txBody>
      </p:sp>
      <p:sp>
        <p:nvSpPr>
          <p:cNvPr id="20" name="Line 69"/>
          <p:cNvSpPr>
            <a:spLocks noChangeShapeType="1"/>
          </p:cNvSpPr>
          <p:nvPr/>
        </p:nvSpPr>
        <p:spPr bwMode="auto">
          <a:xfrm>
            <a:off x="4266835" y="3883625"/>
            <a:ext cx="762000" cy="1265238"/>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1" name="Line 70"/>
          <p:cNvSpPr>
            <a:spLocks noChangeShapeType="1"/>
          </p:cNvSpPr>
          <p:nvPr/>
        </p:nvSpPr>
        <p:spPr bwMode="auto">
          <a:xfrm>
            <a:off x="4333511" y="3845526"/>
            <a:ext cx="809625" cy="1343025"/>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2" name="Text Box 71"/>
          <p:cNvSpPr txBox="1">
            <a:spLocks noChangeArrowheads="1"/>
          </p:cNvSpPr>
          <p:nvPr/>
        </p:nvSpPr>
        <p:spPr bwMode="auto">
          <a:xfrm>
            <a:off x="3196951" y="2758088"/>
            <a:ext cx="2082621"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Authoritative Server</a:t>
            </a:r>
          </a:p>
        </p:txBody>
      </p:sp>
      <p:sp>
        <p:nvSpPr>
          <p:cNvPr id="23" name="Text Box 72"/>
          <p:cNvSpPr txBox="1">
            <a:spLocks noChangeArrowheads="1"/>
          </p:cNvSpPr>
          <p:nvPr/>
        </p:nvSpPr>
        <p:spPr bwMode="auto">
          <a:xfrm>
            <a:off x="4288363" y="6053738"/>
            <a:ext cx="1519053"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Backup Server</a:t>
            </a:r>
          </a:p>
        </p:txBody>
      </p:sp>
      <p:pic>
        <p:nvPicPr>
          <p:cNvPr id="24" name="Picture 73"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098" y="2871104"/>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74"/>
          <p:cNvSpPr txBox="1">
            <a:spLocks noChangeArrowheads="1"/>
          </p:cNvSpPr>
          <p:nvPr/>
        </p:nvSpPr>
        <p:spPr bwMode="auto">
          <a:xfrm>
            <a:off x="7613919" y="2584560"/>
            <a:ext cx="974947"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Caching </a:t>
            </a:r>
          </a:p>
          <a:p>
            <a:pPr algn="ctr">
              <a:defRPr/>
            </a:pPr>
            <a:r>
              <a:rPr lang="en-US" kern="0" dirty="0">
                <a:solidFill>
                  <a:sysClr val="windowText" lastClr="000000"/>
                </a:solidFill>
              </a:rPr>
              <a:t>Server</a:t>
            </a:r>
          </a:p>
        </p:txBody>
      </p:sp>
      <p:pic>
        <p:nvPicPr>
          <p:cNvPr id="26" name="Picture 75" descr="Picture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8911" y="4968190"/>
            <a:ext cx="97631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76"/>
          <p:cNvSpPr txBox="1">
            <a:spLocks noChangeArrowheads="1"/>
          </p:cNvSpPr>
          <p:nvPr/>
        </p:nvSpPr>
        <p:spPr bwMode="auto">
          <a:xfrm>
            <a:off x="8248899" y="5722253"/>
            <a:ext cx="989373"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Resolver</a:t>
            </a:r>
          </a:p>
        </p:txBody>
      </p:sp>
      <p:sp>
        <p:nvSpPr>
          <p:cNvPr id="28" name="Line 77"/>
          <p:cNvSpPr>
            <a:spLocks noChangeShapeType="1"/>
          </p:cNvSpPr>
          <p:nvPr/>
        </p:nvSpPr>
        <p:spPr bwMode="auto">
          <a:xfrm>
            <a:off x="7419611" y="3542616"/>
            <a:ext cx="809625" cy="1343025"/>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9" name="Line 78"/>
          <p:cNvSpPr>
            <a:spLocks noChangeShapeType="1"/>
          </p:cNvSpPr>
          <p:nvPr/>
        </p:nvSpPr>
        <p:spPr bwMode="auto">
          <a:xfrm flipH="1">
            <a:off x="5505085" y="3542615"/>
            <a:ext cx="1457325" cy="1606248"/>
          </a:xfrm>
          <a:prstGeom prst="line">
            <a:avLst/>
          </a:prstGeom>
          <a:noFill/>
          <a:ln w="28575">
            <a:solidFill>
              <a:srgbClr val="003399"/>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0" name="Line 79"/>
          <p:cNvSpPr>
            <a:spLocks noChangeShapeType="1"/>
          </p:cNvSpPr>
          <p:nvPr/>
        </p:nvSpPr>
        <p:spPr bwMode="auto">
          <a:xfrm flipV="1">
            <a:off x="4465286" y="3190190"/>
            <a:ext cx="2468549" cy="312435"/>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pic>
        <p:nvPicPr>
          <p:cNvPr id="31"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182" y="5332711"/>
            <a:ext cx="906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hteck 112"/>
          <p:cNvSpPr/>
          <p:nvPr/>
        </p:nvSpPr>
        <p:spPr>
          <a:xfrm>
            <a:off x="1546388" y="2563897"/>
            <a:ext cx="1593705" cy="369332"/>
          </a:xfrm>
          <a:prstGeom prst="rect">
            <a:avLst/>
          </a:prstGeom>
        </p:spPr>
        <p:txBody>
          <a:bodyPr wrap="none">
            <a:spAutoFit/>
          </a:bodyPr>
          <a:lstStyle/>
          <a:p>
            <a:pPr algn="ctr">
              <a:defRPr/>
            </a:pPr>
            <a:r>
              <a:rPr lang="en-US" kern="0" dirty="0">
                <a:solidFill>
                  <a:sysClr val="windowText" lastClr="000000"/>
                </a:solidFill>
              </a:rPr>
              <a:t>Static Mapping</a:t>
            </a:r>
          </a:p>
        </p:txBody>
      </p:sp>
      <p:pic>
        <p:nvPicPr>
          <p:cNvPr id="33" name="Picture 5" descr="Picture2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3785950" y="1624815"/>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 descr="Picture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524" y="1680933"/>
            <a:ext cx="5127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71"/>
          <p:cNvSpPr txBox="1">
            <a:spLocks noChangeArrowheads="1"/>
          </p:cNvSpPr>
          <p:nvPr/>
        </p:nvSpPr>
        <p:spPr bwMode="auto">
          <a:xfrm>
            <a:off x="3550888" y="1255482"/>
            <a:ext cx="1189373"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rPr>
              <a:t>TLD Server</a:t>
            </a:r>
          </a:p>
        </p:txBody>
      </p:sp>
      <p:sp>
        <p:nvSpPr>
          <p:cNvPr id="36" name="Line 79"/>
          <p:cNvSpPr>
            <a:spLocks noChangeShapeType="1"/>
          </p:cNvSpPr>
          <p:nvPr/>
        </p:nvSpPr>
        <p:spPr bwMode="auto">
          <a:xfrm>
            <a:off x="4583882" y="2031769"/>
            <a:ext cx="2418217" cy="979714"/>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grpSp>
        <p:nvGrpSpPr>
          <p:cNvPr id="37" name="Group 7"/>
          <p:cNvGrpSpPr>
            <a:grpSpLocks/>
          </p:cNvGrpSpPr>
          <p:nvPr/>
        </p:nvGrpSpPr>
        <p:grpSpPr bwMode="auto">
          <a:xfrm>
            <a:off x="2619691" y="1669807"/>
            <a:ext cx="531147" cy="674701"/>
            <a:chOff x="2565" y="1392"/>
            <a:chExt cx="481" cy="611"/>
          </a:xfrm>
        </p:grpSpPr>
        <p:sp>
          <p:nvSpPr>
            <p:cNvPr id="38" name="Rectangle 8"/>
            <p:cNvSpPr>
              <a:spLocks noChangeArrowheads="1"/>
            </p:cNvSpPr>
            <p:nvPr/>
          </p:nvSpPr>
          <p:spPr bwMode="auto">
            <a:xfrm>
              <a:off x="2565" y="1392"/>
              <a:ext cx="481" cy="611"/>
            </a:xfrm>
            <a:prstGeom prst="rect">
              <a:avLst/>
            </a:prstGeom>
            <a:solidFill>
              <a:srgbClr val="FFFFFF"/>
            </a:solidFill>
            <a:ln w="19050">
              <a:solidFill>
                <a:srgbClr val="000000"/>
              </a:solidFill>
              <a:miter lim="800000"/>
              <a:headEnd/>
              <a:tailEnd/>
            </a:ln>
            <a:effectLst>
              <a:outerShdw blurRad="63500" dist="107763" dir="2700000" algn="ctr" rotWithShape="0">
                <a:srgbClr val="808080">
                  <a:alpha val="74998"/>
                </a:srgbClr>
              </a:outerShdw>
            </a:effectLst>
          </p:spPr>
          <p:txBody>
            <a:bodyPr wrap="none" anchor="ctr"/>
            <a:lstStyle/>
            <a:p>
              <a:pPr>
                <a:defRPr/>
              </a:pPr>
              <a:endParaRPr lang="en-US" kern="0">
                <a:solidFill>
                  <a:sysClr val="windowText" lastClr="000000"/>
                </a:solidFill>
              </a:endParaRPr>
            </a:p>
          </p:txBody>
        </p:sp>
        <p:sp>
          <p:nvSpPr>
            <p:cNvPr id="39" name="Text Box 9"/>
            <p:cNvSpPr txBox="1">
              <a:spLocks noChangeArrowheads="1"/>
            </p:cNvSpPr>
            <p:nvPr/>
          </p:nvSpPr>
          <p:spPr bwMode="auto">
            <a:xfrm>
              <a:off x="2616" y="1523"/>
              <a:ext cx="401"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000" kern="0" dirty="0">
                  <a:solidFill>
                    <a:sysClr val="windowText" lastClr="000000"/>
                  </a:solidFill>
                </a:rPr>
                <a:t>Zone</a:t>
              </a:r>
            </a:p>
            <a:p>
              <a:pPr algn="ctr">
                <a:defRPr/>
              </a:pPr>
              <a:r>
                <a:rPr lang="en-US" sz="1000" kern="0" dirty="0">
                  <a:solidFill>
                    <a:sysClr val="windowText" lastClr="000000"/>
                  </a:solidFill>
                </a:rPr>
                <a:t>File</a:t>
              </a:r>
            </a:p>
          </p:txBody>
        </p:sp>
        <p:sp>
          <p:nvSpPr>
            <p:cNvPr id="40" name="Line 10"/>
            <p:cNvSpPr>
              <a:spLocks noChangeShapeType="1"/>
            </p:cNvSpPr>
            <p:nvPr/>
          </p:nvSpPr>
          <p:spPr bwMode="auto">
            <a:xfrm>
              <a:off x="2622" y="14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1" name="Line 11"/>
            <p:cNvSpPr>
              <a:spLocks noChangeShapeType="1"/>
            </p:cNvSpPr>
            <p:nvPr/>
          </p:nvSpPr>
          <p:spPr bwMode="auto">
            <a:xfrm>
              <a:off x="2627" y="1507"/>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2" name="Line 12"/>
            <p:cNvSpPr>
              <a:spLocks noChangeShapeType="1"/>
            </p:cNvSpPr>
            <p:nvPr/>
          </p:nvSpPr>
          <p:spPr bwMode="auto">
            <a:xfrm>
              <a:off x="2629" y="1551"/>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3" name="Line 13"/>
            <p:cNvSpPr>
              <a:spLocks noChangeShapeType="1"/>
            </p:cNvSpPr>
            <p:nvPr/>
          </p:nvSpPr>
          <p:spPr bwMode="auto">
            <a:xfrm>
              <a:off x="2622" y="1862"/>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4" name="Line 14"/>
            <p:cNvSpPr>
              <a:spLocks noChangeShapeType="1"/>
            </p:cNvSpPr>
            <p:nvPr/>
          </p:nvSpPr>
          <p:spPr bwMode="auto">
            <a:xfrm>
              <a:off x="2624" y="1904"/>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sp>
          <p:nvSpPr>
            <p:cNvPr id="45" name="Line 15"/>
            <p:cNvSpPr>
              <a:spLocks noChangeShapeType="1"/>
            </p:cNvSpPr>
            <p:nvPr/>
          </p:nvSpPr>
          <p:spPr bwMode="auto">
            <a:xfrm>
              <a:off x="2627" y="1946"/>
              <a:ext cx="3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endParaRPr>
            </a:p>
          </p:txBody>
        </p:sp>
      </p:grpSp>
      <p:sp>
        <p:nvSpPr>
          <p:cNvPr id="46" name="Line 17"/>
          <p:cNvSpPr>
            <a:spLocks noChangeShapeType="1"/>
          </p:cNvSpPr>
          <p:nvPr/>
        </p:nvSpPr>
        <p:spPr bwMode="auto">
          <a:xfrm flipV="1">
            <a:off x="3260149" y="1956600"/>
            <a:ext cx="481239" cy="0"/>
          </a:xfrm>
          <a:prstGeom prst="line">
            <a:avLst/>
          </a:prstGeom>
          <a:noFill/>
          <a:ln w="28575">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47" name="Line 83"/>
          <p:cNvSpPr>
            <a:spLocks noChangeShapeType="1"/>
          </p:cNvSpPr>
          <p:nvPr/>
        </p:nvSpPr>
        <p:spPr bwMode="auto">
          <a:xfrm flipH="1">
            <a:off x="4714511" y="3957069"/>
            <a:ext cx="523875" cy="40194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8" name="Text Box 84"/>
          <p:cNvSpPr txBox="1">
            <a:spLocks noChangeArrowheads="1"/>
          </p:cNvSpPr>
          <p:nvPr/>
        </p:nvSpPr>
        <p:spPr bwMode="auto">
          <a:xfrm>
            <a:off x="4508207" y="3392185"/>
            <a:ext cx="1542730"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Impersonating</a:t>
            </a:r>
          </a:p>
          <a:p>
            <a:pPr algn="ctr">
              <a:defRPr/>
            </a:pPr>
            <a:r>
              <a:rPr lang="en-US" dirty="0">
                <a:solidFill>
                  <a:srgbClr val="FF3300"/>
                </a:solidFill>
              </a:rPr>
              <a:t>Master</a:t>
            </a:r>
          </a:p>
        </p:txBody>
      </p:sp>
      <p:sp>
        <p:nvSpPr>
          <p:cNvPr id="49" name="Line 85"/>
          <p:cNvSpPr>
            <a:spLocks noChangeShapeType="1"/>
          </p:cNvSpPr>
          <p:nvPr/>
        </p:nvSpPr>
        <p:spPr bwMode="auto">
          <a:xfrm flipH="1">
            <a:off x="5860685" y="2322282"/>
            <a:ext cx="682625" cy="90487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0" name="Text Box 86"/>
          <p:cNvSpPr txBox="1">
            <a:spLocks noChangeArrowheads="1"/>
          </p:cNvSpPr>
          <p:nvPr/>
        </p:nvSpPr>
        <p:spPr bwMode="auto">
          <a:xfrm>
            <a:off x="6494380" y="1711095"/>
            <a:ext cx="1094808"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Cache</a:t>
            </a:r>
          </a:p>
          <a:p>
            <a:pPr algn="ctr">
              <a:defRPr/>
            </a:pPr>
            <a:r>
              <a:rPr lang="en-US" dirty="0">
                <a:solidFill>
                  <a:srgbClr val="FF3300"/>
                </a:solidFill>
              </a:rPr>
              <a:t>Poisoning</a:t>
            </a:r>
          </a:p>
        </p:txBody>
      </p:sp>
      <p:sp>
        <p:nvSpPr>
          <p:cNvPr id="51" name="Line 93"/>
          <p:cNvSpPr>
            <a:spLocks noChangeShapeType="1"/>
          </p:cNvSpPr>
          <p:nvPr/>
        </p:nvSpPr>
        <p:spPr bwMode="auto">
          <a:xfrm flipH="1">
            <a:off x="6127384" y="2369906"/>
            <a:ext cx="501650" cy="20383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2" name="Line 87"/>
          <p:cNvSpPr>
            <a:spLocks noChangeShapeType="1"/>
          </p:cNvSpPr>
          <p:nvPr/>
        </p:nvSpPr>
        <p:spPr bwMode="auto">
          <a:xfrm flipH="1">
            <a:off x="7772033" y="3526740"/>
            <a:ext cx="841376" cy="50165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3" name="Text Box 88"/>
          <p:cNvSpPr txBox="1">
            <a:spLocks noChangeArrowheads="1"/>
          </p:cNvSpPr>
          <p:nvPr/>
        </p:nvSpPr>
        <p:spPr bwMode="auto">
          <a:xfrm>
            <a:off x="8437623" y="2871104"/>
            <a:ext cx="1555554"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Cache</a:t>
            </a:r>
          </a:p>
          <a:p>
            <a:pPr algn="ctr">
              <a:defRPr/>
            </a:pPr>
            <a:r>
              <a:rPr lang="en-US" dirty="0">
                <a:solidFill>
                  <a:srgbClr val="FF3300"/>
                </a:solidFill>
              </a:rPr>
              <a:t>Impersonation</a:t>
            </a:r>
          </a:p>
        </p:txBody>
      </p:sp>
      <p:sp>
        <p:nvSpPr>
          <p:cNvPr id="54" name="Line 89"/>
          <p:cNvSpPr>
            <a:spLocks noChangeShapeType="1"/>
          </p:cNvSpPr>
          <p:nvPr/>
        </p:nvSpPr>
        <p:spPr bwMode="auto">
          <a:xfrm>
            <a:off x="5686061" y="5630178"/>
            <a:ext cx="825498" cy="579437"/>
          </a:xfrm>
          <a:prstGeom prst="line">
            <a:avLst/>
          </a:prstGeom>
          <a:noFill/>
          <a:ln w="28575">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5" name="Text Box 90"/>
          <p:cNvSpPr txBox="1">
            <a:spLocks noChangeArrowheads="1"/>
          </p:cNvSpPr>
          <p:nvPr/>
        </p:nvSpPr>
        <p:spPr bwMode="auto">
          <a:xfrm>
            <a:off x="6172261" y="6106429"/>
            <a:ext cx="1685077" cy="646331"/>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3300"/>
                </a:solidFill>
              </a:rPr>
              <a:t>Modification of</a:t>
            </a:r>
          </a:p>
          <a:p>
            <a:pPr algn="ctr">
              <a:defRPr/>
            </a:pPr>
            <a:r>
              <a:rPr lang="en-US" dirty="0">
                <a:solidFill>
                  <a:srgbClr val="FF3300"/>
                </a:solidFill>
              </a:rPr>
              <a:t>database</a:t>
            </a:r>
          </a:p>
        </p:txBody>
      </p:sp>
    </p:spTree>
    <p:extLst>
      <p:ext uri="{BB962C8B-B14F-4D97-AF65-F5344CB8AC3E}">
        <p14:creationId xmlns:p14="http://schemas.microsoft.com/office/powerpoint/2010/main" val="17389205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695079"/>
          </a:xfrm>
        </p:spPr>
        <p:txBody>
          <a:bodyPr/>
          <a:lstStyle/>
          <a:p>
            <a:r>
              <a:rPr lang="en-GB" sz="3600" dirty="0" smtClean="0"/>
              <a:t>DNSSEC – Means of securing </a:t>
            </a:r>
            <a:r>
              <a:rPr lang="en-GB" sz="3600" dirty="0" err="1" smtClean="0"/>
              <a:t>RRSets</a:t>
            </a:r>
            <a:endParaRPr lang="en-GB" sz="3200" dirty="0" smtClean="0"/>
          </a:p>
        </p:txBody>
      </p:sp>
      <p:sp>
        <p:nvSpPr>
          <p:cNvPr id="61" name="Text Placeholder 2"/>
          <p:cNvSpPr>
            <a:spLocks noGrp="1"/>
          </p:cNvSpPr>
          <p:nvPr>
            <p:ph type="body" sz="quarter" idx="13"/>
          </p:nvPr>
        </p:nvSpPr>
        <p:spPr>
          <a:xfrm>
            <a:off x="548640" y="1363286"/>
            <a:ext cx="11087568" cy="4838008"/>
          </a:xfrm>
        </p:spPr>
        <p:txBody>
          <a:bodyPr/>
          <a:lstStyle/>
          <a:p>
            <a:pPr>
              <a:defRPr/>
            </a:pPr>
            <a:r>
              <a:rPr lang="en-US" sz="2400" dirty="0"/>
              <a:t>Goal: authenticity and integrity of Resource Record Sets</a:t>
            </a:r>
          </a:p>
          <a:p>
            <a:pPr>
              <a:defRPr/>
            </a:pPr>
            <a:r>
              <a:rPr lang="en-US" sz="2400" dirty="0" smtClean="0"/>
              <a:t>Means</a:t>
            </a:r>
            <a:r>
              <a:rPr lang="en-US" sz="2400" dirty="0"/>
              <a:t>:</a:t>
            </a:r>
          </a:p>
          <a:p>
            <a:pPr marL="800100" lvl="1" indent="-342900">
              <a:buFont typeface="Arial" panose="020B0604020202020204" pitchFamily="34" charset="0"/>
              <a:buChar char="•"/>
              <a:defRPr/>
            </a:pPr>
            <a:r>
              <a:rPr lang="en-US" sz="2000" dirty="0"/>
              <a:t>Public Key Cryptography (with Trust Chains)</a:t>
            </a:r>
          </a:p>
          <a:p>
            <a:pPr marL="800100" lvl="1" indent="-342900">
              <a:buFont typeface="Arial" panose="020B0604020202020204" pitchFamily="34" charset="0"/>
              <a:buChar char="•"/>
              <a:defRPr/>
            </a:pPr>
            <a:r>
              <a:rPr lang="en-US" sz="2000" dirty="0"/>
              <a:t>Security integrated in DNS (new RRs)</a:t>
            </a:r>
          </a:p>
          <a:p>
            <a:pPr>
              <a:defRPr/>
            </a:pPr>
            <a:endParaRPr lang="en-US" dirty="0"/>
          </a:p>
          <a:p>
            <a:pPr>
              <a:defRPr/>
            </a:pPr>
            <a:r>
              <a:rPr lang="en-US" sz="2400" dirty="0"/>
              <a:t>New Resource Record Types:</a:t>
            </a:r>
          </a:p>
          <a:p>
            <a:pPr marL="800100" lvl="1" indent="-342900">
              <a:buFont typeface="Arial" panose="020B0604020202020204" pitchFamily="34" charset="0"/>
              <a:buChar char="•"/>
              <a:defRPr/>
            </a:pPr>
            <a:r>
              <a:rPr lang="en-US" sz="2000" dirty="0" err="1" smtClean="0"/>
              <a:t>RRSig</a:t>
            </a:r>
            <a:r>
              <a:rPr lang="en-US" sz="2000" dirty="0" smtClean="0"/>
              <a:t>:		RR for signatures to transmitted RRs</a:t>
            </a:r>
          </a:p>
          <a:p>
            <a:pPr marL="800100" lvl="1" indent="-342900">
              <a:buFont typeface="Arial" panose="020B0604020202020204" pitchFamily="34" charset="0"/>
              <a:buChar char="•"/>
              <a:defRPr/>
            </a:pPr>
            <a:r>
              <a:rPr lang="en-US" sz="2000" dirty="0" smtClean="0"/>
              <a:t>DNSKEY:	RR for transmission of public keys</a:t>
            </a:r>
          </a:p>
          <a:p>
            <a:pPr marL="800100" lvl="1" indent="-342900">
              <a:buFont typeface="Arial" panose="020B0604020202020204" pitchFamily="34" charset="0"/>
              <a:buChar char="•"/>
              <a:defRPr/>
            </a:pPr>
            <a:r>
              <a:rPr lang="en-US" sz="2000" dirty="0" smtClean="0"/>
              <a:t>DS:		RR for trust chaining (Trust Anchor signs Key of Child Zone) </a:t>
            </a:r>
          </a:p>
          <a:p>
            <a:pPr marL="800100" lvl="1" indent="-342900">
              <a:buFont typeface="Arial" panose="020B0604020202020204" pitchFamily="34" charset="0"/>
              <a:buChar char="•"/>
              <a:defRPr/>
            </a:pPr>
            <a:r>
              <a:rPr lang="en-US" sz="2000" dirty="0" smtClean="0"/>
              <a:t>NSEC:		RR for next secure zone in canonical order </a:t>
            </a:r>
          </a:p>
          <a:p>
            <a:pPr lvl="1">
              <a:defRPr/>
            </a:pPr>
            <a:r>
              <a:rPr lang="en-US" sz="2000" dirty="0" smtClean="0"/>
              <a:t>			(</a:t>
            </a:r>
            <a:r>
              <a:rPr lang="en-US" sz="2000" i="1" dirty="0" smtClean="0"/>
              <a:t>authenticated denial </a:t>
            </a:r>
            <a:r>
              <a:rPr lang="en-US" sz="2000" dirty="0" smtClean="0"/>
              <a:t>for requested zone; </a:t>
            </a:r>
          </a:p>
          <a:p>
            <a:pPr lvl="1">
              <a:defRPr/>
            </a:pPr>
            <a:r>
              <a:rPr lang="en-US" sz="2000" dirty="0" smtClean="0"/>
              <a:t>			 introduces new confidentiality/privacy problems)</a:t>
            </a:r>
          </a:p>
          <a:p>
            <a:pPr marL="800100" lvl="1" indent="-342900">
              <a:buFont typeface="Arial" panose="020B0604020202020204" pitchFamily="34" charset="0"/>
              <a:buChar char="•"/>
              <a:defRPr/>
            </a:pPr>
            <a:r>
              <a:rPr lang="en-US" sz="2000" dirty="0" smtClean="0"/>
              <a:t>NSEC3:		RR for next secure zone in canonical order (hashed)</a:t>
            </a:r>
          </a:p>
          <a:p>
            <a:pPr lvl="1">
              <a:defRPr/>
            </a:pPr>
            <a:endParaRPr lang="en-US" dirty="0"/>
          </a:p>
        </p:txBody>
      </p:sp>
    </p:spTree>
    <p:extLst>
      <p:ext uri="{BB962C8B-B14F-4D97-AF65-F5344CB8AC3E}">
        <p14:creationId xmlns:p14="http://schemas.microsoft.com/office/powerpoint/2010/main" val="41071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780085"/>
          </a:xfrm>
        </p:spPr>
        <p:txBody>
          <a:bodyPr/>
          <a:lstStyle/>
          <a:p>
            <a:r>
              <a:rPr lang="en-GB" sz="4000" dirty="0" smtClean="0"/>
              <a:t>Internet Infrastructure </a:t>
            </a:r>
            <a:endParaRPr lang="en-GB" sz="4000" dirty="0"/>
          </a:p>
        </p:txBody>
      </p:sp>
      <p:sp>
        <p:nvSpPr>
          <p:cNvPr id="3" name="Text Placeholder 2"/>
          <p:cNvSpPr>
            <a:spLocks noGrp="1"/>
          </p:cNvSpPr>
          <p:nvPr>
            <p:ph type="body" sz="quarter" idx="13"/>
          </p:nvPr>
        </p:nvSpPr>
        <p:spPr>
          <a:xfrm>
            <a:off x="666628" y="3721801"/>
            <a:ext cx="10320920" cy="2772186"/>
          </a:xfrm>
        </p:spPr>
        <p:txBody>
          <a:bodyPr/>
          <a:lstStyle/>
          <a:p>
            <a:r>
              <a:rPr lang="en-US" sz="2400" dirty="0">
                <a:ea typeface="ＭＳ Ｐゴシック" charset="0"/>
                <a:cs typeface="ＭＳ Ｐゴシック" charset="0"/>
              </a:rPr>
              <a:t>Local and </a:t>
            </a:r>
            <a:r>
              <a:rPr lang="en-US" sz="2400" dirty="0" smtClean="0">
                <a:ea typeface="ＭＳ Ｐゴシック" charset="0"/>
                <a:cs typeface="ＭＳ Ｐゴシック" charset="0"/>
              </a:rPr>
              <a:t>inter-domain </a:t>
            </a:r>
            <a:r>
              <a:rPr lang="en-US" sz="2400" dirty="0">
                <a:ea typeface="ＭＳ Ｐゴシック" charset="0"/>
                <a:cs typeface="ＭＳ Ｐゴシック" charset="0"/>
              </a:rPr>
              <a:t>routing</a:t>
            </a:r>
          </a:p>
          <a:p>
            <a:pPr marL="800100" lvl="1" indent="-342900">
              <a:buFont typeface="Arial" panose="020B0604020202020204" pitchFamily="34" charset="0"/>
              <a:buChar char="•"/>
            </a:pPr>
            <a:r>
              <a:rPr lang="en-US" sz="2000" dirty="0">
                <a:ea typeface="ＭＳ Ｐゴシック" charset="0"/>
              </a:rPr>
              <a:t>TCP/IP for routing and messaging</a:t>
            </a:r>
          </a:p>
          <a:p>
            <a:pPr marL="800100" lvl="1" indent="-342900">
              <a:buFont typeface="Arial" panose="020B0604020202020204" pitchFamily="34" charset="0"/>
              <a:buChar char="•"/>
            </a:pPr>
            <a:r>
              <a:rPr lang="en-US" sz="2000" dirty="0">
                <a:ea typeface="ＭＳ Ｐゴシック" charset="0"/>
              </a:rPr>
              <a:t>ARP for address resolution</a:t>
            </a:r>
          </a:p>
          <a:p>
            <a:pPr marL="800100" lvl="1" indent="-342900">
              <a:buFont typeface="Arial" panose="020B0604020202020204" pitchFamily="34" charset="0"/>
              <a:buChar char="•"/>
            </a:pPr>
            <a:r>
              <a:rPr lang="en-US" sz="2000" dirty="0">
                <a:ea typeface="ＭＳ Ｐゴシック" charset="0"/>
              </a:rPr>
              <a:t>OSPF for inter-AS routing</a:t>
            </a:r>
          </a:p>
          <a:p>
            <a:pPr marL="800100" lvl="1" indent="-342900">
              <a:buFont typeface="Arial" panose="020B0604020202020204" pitchFamily="34" charset="0"/>
              <a:buChar char="•"/>
            </a:pPr>
            <a:r>
              <a:rPr lang="en-US" sz="2000" dirty="0">
                <a:ea typeface="ＭＳ Ｐゴシック" charset="0"/>
              </a:rPr>
              <a:t>BGP for routing </a:t>
            </a:r>
            <a:r>
              <a:rPr lang="en-US" sz="2000" dirty="0" smtClean="0">
                <a:ea typeface="ＭＳ Ｐゴシック" charset="0"/>
              </a:rPr>
              <a:t>announcements </a:t>
            </a:r>
            <a:endParaRPr lang="en-US" sz="2000" dirty="0">
              <a:ea typeface="ＭＳ Ｐゴシック" charset="0"/>
            </a:endParaRPr>
          </a:p>
          <a:p>
            <a:r>
              <a:rPr lang="en-US" sz="2400" dirty="0" smtClean="0">
                <a:ea typeface="ＭＳ Ｐゴシック" charset="0"/>
                <a:cs typeface="ＭＳ Ｐゴシック" charset="0"/>
              </a:rPr>
              <a:t>Domain </a:t>
            </a:r>
            <a:r>
              <a:rPr lang="en-US" sz="2400" dirty="0">
                <a:ea typeface="ＭＳ Ｐゴシック" charset="0"/>
                <a:cs typeface="ＭＳ Ｐゴシック" charset="0"/>
              </a:rPr>
              <a:t>Name System</a:t>
            </a:r>
          </a:p>
          <a:p>
            <a:pPr marL="800100" lvl="1" indent="-342900">
              <a:buFont typeface="Arial" panose="020B0604020202020204" pitchFamily="34" charset="0"/>
              <a:buChar char="•"/>
            </a:pPr>
            <a:r>
              <a:rPr lang="en-US" sz="2000" dirty="0">
                <a:ea typeface="ＭＳ Ｐゴシック" charset="0"/>
              </a:rPr>
              <a:t>Find IP address from symbolic name (</a:t>
            </a:r>
            <a:r>
              <a:rPr lang="en-US" sz="2000" dirty="0" smtClean="0">
                <a:ea typeface="ＭＳ Ｐゴシック" charset="0"/>
              </a:rPr>
              <a:t>www.qub.ac.uk)</a:t>
            </a:r>
            <a:endParaRPr lang="en-US" sz="2000" dirty="0">
              <a:ea typeface="ＭＳ Ｐゴシック" charset="0"/>
            </a:endParaRPr>
          </a:p>
          <a:p>
            <a:pPr marL="0" indent="0">
              <a:buNone/>
              <a:defRPr/>
            </a:pPr>
            <a:endParaRPr lang="en-US" dirty="0"/>
          </a:p>
        </p:txBody>
      </p:sp>
      <p:grpSp>
        <p:nvGrpSpPr>
          <p:cNvPr id="4" name="Group 3"/>
          <p:cNvGrpSpPr/>
          <p:nvPr/>
        </p:nvGrpSpPr>
        <p:grpSpPr>
          <a:xfrm>
            <a:off x="1958976" y="1494193"/>
            <a:ext cx="8175624" cy="2089149"/>
            <a:chOff x="1958976" y="1797051"/>
            <a:chExt cx="8175624" cy="2089149"/>
          </a:xfrm>
        </p:grpSpPr>
        <p:grpSp>
          <p:nvGrpSpPr>
            <p:cNvPr id="5" name="Group 2"/>
            <p:cNvGrpSpPr>
              <a:grpSpLocks/>
            </p:cNvGrpSpPr>
            <p:nvPr/>
          </p:nvGrpSpPr>
          <p:grpSpPr bwMode="auto">
            <a:xfrm>
              <a:off x="8955088" y="1797051"/>
              <a:ext cx="1179512" cy="804863"/>
              <a:chOff x="1372" y="240"/>
              <a:chExt cx="836" cy="549"/>
            </a:xfrm>
          </p:grpSpPr>
          <p:grpSp>
            <p:nvGrpSpPr>
              <p:cNvPr id="306" name="Group 3"/>
              <p:cNvGrpSpPr>
                <a:grpSpLocks/>
              </p:cNvGrpSpPr>
              <p:nvPr/>
            </p:nvGrpSpPr>
            <p:grpSpPr bwMode="auto">
              <a:xfrm>
                <a:off x="1372" y="240"/>
                <a:ext cx="833" cy="499"/>
                <a:chOff x="628" y="1878"/>
                <a:chExt cx="833" cy="499"/>
              </a:xfrm>
            </p:grpSpPr>
            <p:sp>
              <p:nvSpPr>
                <p:cNvPr id="472" name="Oval 4"/>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3" name="Oval 5"/>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 name="Oval 6"/>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5" name="Oval 7"/>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6" name="Oval 8"/>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7" name="Oval 9"/>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8" name="Oval 10"/>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9" name="Oval 11"/>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0" name="Oval 12"/>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07" name="Group 13"/>
              <p:cNvGrpSpPr>
                <a:grpSpLocks/>
              </p:cNvGrpSpPr>
              <p:nvPr/>
            </p:nvGrpSpPr>
            <p:grpSpPr bwMode="auto">
              <a:xfrm>
                <a:off x="1372" y="286"/>
                <a:ext cx="836" cy="503"/>
                <a:chOff x="628" y="1876"/>
                <a:chExt cx="836" cy="503"/>
              </a:xfrm>
            </p:grpSpPr>
            <p:sp>
              <p:nvSpPr>
                <p:cNvPr id="456" name="Arc 14"/>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7" name="Arc 15"/>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close/>
                    </a:path>
                  </a:pathLst>
                </a:custGeom>
                <a:solidFill>
                  <a:srgbClr val="E7EDED"/>
                </a:solidFill>
                <a:ln w="6350">
                  <a:solidFill>
                    <a:srgbClr val="6C8F93"/>
                  </a:solidFill>
                  <a:round/>
                  <a:headEnd/>
                  <a:tailEnd/>
                </a:ln>
              </p:spPr>
              <p:txBody>
                <a:bodyPr/>
                <a:lstStyle/>
                <a:p>
                  <a:endParaRPr lang="en-US"/>
                </a:p>
              </p:txBody>
            </p:sp>
            <p:sp>
              <p:nvSpPr>
                <p:cNvPr id="458" name="Arc 16"/>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9" name="Arc 17"/>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close/>
                    </a:path>
                  </a:pathLst>
                </a:custGeom>
                <a:solidFill>
                  <a:srgbClr val="E7EDED"/>
                </a:solidFill>
                <a:ln w="6350">
                  <a:solidFill>
                    <a:srgbClr val="6C8F93"/>
                  </a:solidFill>
                  <a:round/>
                  <a:headEnd/>
                  <a:tailEnd/>
                </a:ln>
              </p:spPr>
              <p:txBody>
                <a:bodyPr/>
                <a:lstStyle/>
                <a:p>
                  <a:endParaRPr lang="en-US"/>
                </a:p>
              </p:txBody>
            </p:sp>
            <p:sp>
              <p:nvSpPr>
                <p:cNvPr id="460" name="Arc 18"/>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 name="Arc 19"/>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close/>
                    </a:path>
                  </a:pathLst>
                </a:custGeom>
                <a:solidFill>
                  <a:srgbClr val="E7EDED"/>
                </a:solidFill>
                <a:ln w="6350">
                  <a:solidFill>
                    <a:srgbClr val="6C8F93"/>
                  </a:solidFill>
                  <a:round/>
                  <a:headEnd/>
                  <a:tailEnd/>
                </a:ln>
              </p:spPr>
              <p:txBody>
                <a:bodyPr/>
                <a:lstStyle/>
                <a:p>
                  <a:endParaRPr lang="en-US"/>
                </a:p>
              </p:txBody>
            </p:sp>
            <p:sp>
              <p:nvSpPr>
                <p:cNvPr id="462" name="Arc 20"/>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 name="Arc 21"/>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close/>
                    </a:path>
                  </a:pathLst>
                </a:custGeom>
                <a:solidFill>
                  <a:srgbClr val="E7EDED"/>
                </a:solidFill>
                <a:ln w="6350">
                  <a:solidFill>
                    <a:srgbClr val="6C8F93"/>
                  </a:solidFill>
                  <a:round/>
                  <a:headEnd/>
                  <a:tailEnd/>
                </a:ln>
              </p:spPr>
              <p:txBody>
                <a:bodyPr/>
                <a:lstStyle/>
                <a:p>
                  <a:endParaRPr lang="en-US"/>
                </a:p>
              </p:txBody>
            </p:sp>
            <p:sp>
              <p:nvSpPr>
                <p:cNvPr id="464" name="Arc 22"/>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5" name="Arc 23"/>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close/>
                    </a:path>
                  </a:pathLst>
                </a:custGeom>
                <a:solidFill>
                  <a:srgbClr val="E7EDED"/>
                </a:solidFill>
                <a:ln w="6350">
                  <a:solidFill>
                    <a:srgbClr val="6C8F93"/>
                  </a:solidFill>
                  <a:round/>
                  <a:headEnd/>
                  <a:tailEnd/>
                </a:ln>
              </p:spPr>
              <p:txBody>
                <a:bodyPr/>
                <a:lstStyle/>
                <a:p>
                  <a:endParaRPr lang="en-US"/>
                </a:p>
              </p:txBody>
            </p:sp>
            <p:sp>
              <p:nvSpPr>
                <p:cNvPr id="466" name="Arc 24"/>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7" name="Arc 25"/>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close/>
                    </a:path>
                  </a:pathLst>
                </a:custGeom>
                <a:solidFill>
                  <a:srgbClr val="E7EDED"/>
                </a:solidFill>
                <a:ln w="6350">
                  <a:solidFill>
                    <a:srgbClr val="6C8F93"/>
                  </a:solidFill>
                  <a:round/>
                  <a:headEnd/>
                  <a:tailEnd/>
                </a:ln>
              </p:spPr>
              <p:txBody>
                <a:bodyPr/>
                <a:lstStyle/>
                <a:p>
                  <a:endParaRPr lang="en-US"/>
                </a:p>
              </p:txBody>
            </p:sp>
            <p:sp>
              <p:nvSpPr>
                <p:cNvPr id="468" name="Arc 26"/>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9" name="Arc 27"/>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close/>
                    </a:path>
                  </a:pathLst>
                </a:custGeom>
                <a:solidFill>
                  <a:srgbClr val="E7EDED"/>
                </a:solidFill>
                <a:ln w="6350">
                  <a:solidFill>
                    <a:srgbClr val="6C8F93"/>
                  </a:solidFill>
                  <a:round/>
                  <a:headEnd/>
                  <a:tailEnd/>
                </a:ln>
              </p:spPr>
              <p:txBody>
                <a:bodyPr/>
                <a:lstStyle/>
                <a:p>
                  <a:endParaRPr lang="en-US"/>
                </a:p>
              </p:txBody>
            </p:sp>
            <p:sp>
              <p:nvSpPr>
                <p:cNvPr id="470" name="Arc 28"/>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1" name="Arc 29"/>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close/>
                    </a:path>
                  </a:pathLst>
                </a:custGeom>
                <a:solidFill>
                  <a:srgbClr val="E7EDED"/>
                </a:solidFill>
                <a:ln w="6350">
                  <a:solidFill>
                    <a:srgbClr val="6C8F93"/>
                  </a:solidFill>
                  <a:round/>
                  <a:headEnd/>
                  <a:tailEnd/>
                </a:ln>
              </p:spPr>
              <p:txBody>
                <a:bodyPr/>
                <a:lstStyle/>
                <a:p>
                  <a:endParaRPr lang="en-US"/>
                </a:p>
              </p:txBody>
            </p:sp>
          </p:grpSp>
          <p:sp>
            <p:nvSpPr>
              <p:cNvPr id="308" name="Freeform 30"/>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9" name="Group 31"/>
              <p:cNvGrpSpPr>
                <a:grpSpLocks/>
              </p:cNvGrpSpPr>
              <p:nvPr/>
            </p:nvGrpSpPr>
            <p:grpSpPr bwMode="auto">
              <a:xfrm>
                <a:off x="1927" y="332"/>
                <a:ext cx="171" cy="169"/>
                <a:chOff x="1179" y="1966"/>
                <a:chExt cx="171" cy="169"/>
              </a:xfrm>
            </p:grpSpPr>
            <p:sp>
              <p:nvSpPr>
                <p:cNvPr id="436" name="Freeform 32"/>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7" name="Freeform 33"/>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438" name="Rectangle 34"/>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9" name="Rectangle 35"/>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p>
                  <a:endParaRPr lang="en-US"/>
                </a:p>
              </p:txBody>
            </p:sp>
            <p:sp>
              <p:nvSpPr>
                <p:cNvPr id="440" name="Freeform 36"/>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 name="Freeform 37"/>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442" name="Freeform 38"/>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 name="Freeform 39"/>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444" name="Freeform 40"/>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5" name="Freeform 41"/>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446" name="Rectangle 42"/>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p>
                  <a:endParaRPr lang="en-US"/>
                </a:p>
              </p:txBody>
            </p:sp>
            <p:sp>
              <p:nvSpPr>
                <p:cNvPr id="447" name="Rectangle 43"/>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p>
                  <a:endParaRPr lang="en-US"/>
                </a:p>
              </p:txBody>
            </p:sp>
            <p:sp>
              <p:nvSpPr>
                <p:cNvPr id="448" name="Freeform 44"/>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9" name="Freeform 45"/>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450" name="Freeform 46"/>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1" name="Freeform 47"/>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452" name="Freeform 48"/>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 name="Freeform 49"/>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454" name="Rectangle 50"/>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55" name="Rectangle 51"/>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p>
                  <a:endParaRPr lang="en-US"/>
                </a:p>
              </p:txBody>
            </p:sp>
          </p:grpSp>
          <p:grpSp>
            <p:nvGrpSpPr>
              <p:cNvPr id="310" name="Group 52"/>
              <p:cNvGrpSpPr>
                <a:grpSpLocks/>
              </p:cNvGrpSpPr>
              <p:nvPr/>
            </p:nvGrpSpPr>
            <p:grpSpPr bwMode="auto">
              <a:xfrm>
                <a:off x="1971" y="370"/>
                <a:ext cx="94" cy="56"/>
                <a:chOff x="1223" y="2004"/>
                <a:chExt cx="94" cy="56"/>
              </a:xfrm>
            </p:grpSpPr>
            <p:grpSp>
              <p:nvGrpSpPr>
                <p:cNvPr id="409" name="Group 53"/>
                <p:cNvGrpSpPr>
                  <a:grpSpLocks/>
                </p:cNvGrpSpPr>
                <p:nvPr/>
              </p:nvGrpSpPr>
              <p:grpSpPr bwMode="auto">
                <a:xfrm>
                  <a:off x="1223" y="2004"/>
                  <a:ext cx="93" cy="56"/>
                  <a:chOff x="1223" y="2004"/>
                  <a:chExt cx="93" cy="56"/>
                </a:xfrm>
              </p:grpSpPr>
              <p:sp>
                <p:nvSpPr>
                  <p:cNvPr id="427" name="Oval 54"/>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8" name="Oval 55"/>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9" name="Oval 56"/>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 name="Oval 57"/>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 name="Oval 58"/>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2" name="Oval 59"/>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3" name="Oval 60"/>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4" name="Oval 61"/>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5" name="Oval 62"/>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10" name="Group 63"/>
                <p:cNvGrpSpPr>
                  <a:grpSpLocks/>
                </p:cNvGrpSpPr>
                <p:nvPr/>
              </p:nvGrpSpPr>
              <p:grpSpPr bwMode="auto">
                <a:xfrm>
                  <a:off x="1223" y="2004"/>
                  <a:ext cx="94" cy="56"/>
                  <a:chOff x="1223" y="2004"/>
                  <a:chExt cx="94" cy="56"/>
                </a:xfrm>
              </p:grpSpPr>
              <p:sp>
                <p:nvSpPr>
                  <p:cNvPr id="411" name="Arc 64"/>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 name="Arc 65"/>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close/>
                      </a:path>
                    </a:pathLst>
                  </a:custGeom>
                  <a:solidFill>
                    <a:srgbClr val="E7EDED"/>
                  </a:solidFill>
                  <a:ln w="3175">
                    <a:solidFill>
                      <a:srgbClr val="6C8F93"/>
                    </a:solidFill>
                    <a:round/>
                    <a:headEnd/>
                    <a:tailEnd/>
                  </a:ln>
                </p:spPr>
                <p:txBody>
                  <a:bodyPr/>
                  <a:lstStyle/>
                  <a:p>
                    <a:endParaRPr lang="en-US"/>
                  </a:p>
                </p:txBody>
              </p:sp>
              <p:sp>
                <p:nvSpPr>
                  <p:cNvPr id="413" name="Arc 66"/>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 name="Arc 67"/>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close/>
                      </a:path>
                    </a:pathLst>
                  </a:custGeom>
                  <a:solidFill>
                    <a:srgbClr val="E7EDED"/>
                  </a:solidFill>
                  <a:ln w="3175">
                    <a:solidFill>
                      <a:srgbClr val="6C8F93"/>
                    </a:solidFill>
                    <a:round/>
                    <a:headEnd/>
                    <a:tailEnd/>
                  </a:ln>
                </p:spPr>
                <p:txBody>
                  <a:bodyPr/>
                  <a:lstStyle/>
                  <a:p>
                    <a:endParaRPr lang="en-US"/>
                  </a:p>
                </p:txBody>
              </p:sp>
              <p:sp>
                <p:nvSpPr>
                  <p:cNvPr id="415" name="Arc 68"/>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 name="Arc 69"/>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close/>
                      </a:path>
                    </a:pathLst>
                  </a:custGeom>
                  <a:solidFill>
                    <a:srgbClr val="E7EDED"/>
                  </a:solidFill>
                  <a:ln w="3175">
                    <a:solidFill>
                      <a:srgbClr val="6C8F93"/>
                    </a:solidFill>
                    <a:round/>
                    <a:headEnd/>
                    <a:tailEnd/>
                  </a:ln>
                </p:spPr>
                <p:txBody>
                  <a:bodyPr/>
                  <a:lstStyle/>
                  <a:p>
                    <a:endParaRPr lang="en-US"/>
                  </a:p>
                </p:txBody>
              </p:sp>
              <p:sp>
                <p:nvSpPr>
                  <p:cNvPr id="417" name="Arc 70"/>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 name="Arc 71"/>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close/>
                      </a:path>
                    </a:pathLst>
                  </a:custGeom>
                  <a:solidFill>
                    <a:srgbClr val="E7EDED"/>
                  </a:solidFill>
                  <a:ln w="3175">
                    <a:solidFill>
                      <a:srgbClr val="6C8F93"/>
                    </a:solidFill>
                    <a:round/>
                    <a:headEnd/>
                    <a:tailEnd/>
                  </a:ln>
                </p:spPr>
                <p:txBody>
                  <a:bodyPr/>
                  <a:lstStyle/>
                  <a:p>
                    <a:endParaRPr lang="en-US"/>
                  </a:p>
                </p:txBody>
              </p:sp>
              <p:sp>
                <p:nvSpPr>
                  <p:cNvPr id="419" name="Arc 72"/>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 name="Arc 73"/>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close/>
                      </a:path>
                    </a:pathLst>
                  </a:custGeom>
                  <a:solidFill>
                    <a:srgbClr val="E7EDED"/>
                  </a:solidFill>
                  <a:ln w="3175">
                    <a:solidFill>
                      <a:srgbClr val="6C8F93"/>
                    </a:solidFill>
                    <a:round/>
                    <a:headEnd/>
                    <a:tailEnd/>
                  </a:ln>
                </p:spPr>
                <p:txBody>
                  <a:bodyPr/>
                  <a:lstStyle/>
                  <a:p>
                    <a:endParaRPr lang="en-US"/>
                  </a:p>
                </p:txBody>
              </p:sp>
              <p:sp>
                <p:nvSpPr>
                  <p:cNvPr id="421" name="Arc 74"/>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 name="Arc 75"/>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close/>
                      </a:path>
                    </a:pathLst>
                  </a:custGeom>
                  <a:solidFill>
                    <a:srgbClr val="E7EDED"/>
                  </a:solidFill>
                  <a:ln w="3175">
                    <a:solidFill>
                      <a:srgbClr val="6C8F93"/>
                    </a:solidFill>
                    <a:round/>
                    <a:headEnd/>
                    <a:tailEnd/>
                  </a:ln>
                </p:spPr>
                <p:txBody>
                  <a:bodyPr/>
                  <a:lstStyle/>
                  <a:p>
                    <a:endParaRPr lang="en-US"/>
                  </a:p>
                </p:txBody>
              </p:sp>
              <p:sp>
                <p:nvSpPr>
                  <p:cNvPr id="423" name="Arc 76"/>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 name="Arc 77"/>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close/>
                      </a:path>
                    </a:pathLst>
                  </a:custGeom>
                  <a:solidFill>
                    <a:srgbClr val="E7EDED"/>
                  </a:solidFill>
                  <a:ln w="3175">
                    <a:solidFill>
                      <a:srgbClr val="6C8F93"/>
                    </a:solidFill>
                    <a:round/>
                    <a:headEnd/>
                    <a:tailEnd/>
                  </a:ln>
                </p:spPr>
                <p:txBody>
                  <a:bodyPr/>
                  <a:lstStyle/>
                  <a:p>
                    <a:endParaRPr lang="en-US"/>
                  </a:p>
                </p:txBody>
              </p:sp>
              <p:sp>
                <p:nvSpPr>
                  <p:cNvPr id="425" name="Arc 78"/>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6" name="Arc 79"/>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close/>
                      </a:path>
                    </a:pathLst>
                  </a:custGeom>
                  <a:solidFill>
                    <a:srgbClr val="E7EDED"/>
                  </a:solidFill>
                  <a:ln w="3175">
                    <a:solidFill>
                      <a:srgbClr val="6C8F93"/>
                    </a:solidFill>
                    <a:round/>
                    <a:headEnd/>
                    <a:tailEnd/>
                  </a:ln>
                </p:spPr>
                <p:txBody>
                  <a:bodyPr/>
                  <a:lstStyle/>
                  <a:p>
                    <a:endParaRPr lang="en-US"/>
                  </a:p>
                </p:txBody>
              </p:sp>
            </p:grpSp>
          </p:grpSp>
          <p:grpSp>
            <p:nvGrpSpPr>
              <p:cNvPr id="311" name="Group 80"/>
              <p:cNvGrpSpPr>
                <a:grpSpLocks/>
              </p:cNvGrpSpPr>
              <p:nvPr/>
            </p:nvGrpSpPr>
            <p:grpSpPr bwMode="auto">
              <a:xfrm>
                <a:off x="1709" y="533"/>
                <a:ext cx="169" cy="168"/>
                <a:chOff x="961" y="2167"/>
                <a:chExt cx="169" cy="168"/>
              </a:xfrm>
            </p:grpSpPr>
            <p:sp>
              <p:nvSpPr>
                <p:cNvPr id="389" name="Freeform 81"/>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 name="Freeform 82"/>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391" name="Rectangle 83"/>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 name="Rectangle 84"/>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p>
                  <a:endParaRPr lang="en-US"/>
                </a:p>
              </p:txBody>
            </p:sp>
            <p:sp>
              <p:nvSpPr>
                <p:cNvPr id="393" name="Freeform 85"/>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 name="Freeform 86"/>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395" name="Freeform 87"/>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6" name="Freeform 88"/>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397" name="Freeform 89"/>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8" name="Freeform 90"/>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399" name="Rectangle 91"/>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p>
                  <a:endParaRPr lang="en-US"/>
                </a:p>
              </p:txBody>
            </p:sp>
            <p:sp>
              <p:nvSpPr>
                <p:cNvPr id="400" name="Rectangle 92"/>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p>
                  <a:endParaRPr lang="en-US"/>
                </a:p>
              </p:txBody>
            </p:sp>
            <p:sp>
              <p:nvSpPr>
                <p:cNvPr id="401" name="Freeform 93"/>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 name="Freeform 94"/>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403" name="Freeform 95"/>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 name="Freeform 96"/>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405" name="Freeform 97"/>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6" name="Freeform 98"/>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407" name="Rectangle 99"/>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 name="Rectangle 100"/>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p>
                  <a:endParaRPr lang="en-US"/>
                </a:p>
              </p:txBody>
            </p:sp>
          </p:grpSp>
          <p:grpSp>
            <p:nvGrpSpPr>
              <p:cNvPr id="312" name="Group 101"/>
              <p:cNvGrpSpPr>
                <a:grpSpLocks/>
              </p:cNvGrpSpPr>
              <p:nvPr/>
            </p:nvGrpSpPr>
            <p:grpSpPr bwMode="auto">
              <a:xfrm>
                <a:off x="1753" y="571"/>
                <a:ext cx="93" cy="56"/>
                <a:chOff x="1005" y="2205"/>
                <a:chExt cx="93" cy="56"/>
              </a:xfrm>
            </p:grpSpPr>
            <p:grpSp>
              <p:nvGrpSpPr>
                <p:cNvPr id="362" name="Group 102"/>
                <p:cNvGrpSpPr>
                  <a:grpSpLocks/>
                </p:cNvGrpSpPr>
                <p:nvPr/>
              </p:nvGrpSpPr>
              <p:grpSpPr bwMode="auto">
                <a:xfrm>
                  <a:off x="1005" y="2205"/>
                  <a:ext cx="93" cy="56"/>
                  <a:chOff x="1005" y="2205"/>
                  <a:chExt cx="93" cy="56"/>
                </a:xfrm>
              </p:grpSpPr>
              <p:sp>
                <p:nvSpPr>
                  <p:cNvPr id="380" name="Oval 103"/>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1" name="Oval 104"/>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 name="Oval 105"/>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3" name="Oval 106"/>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4" name="Oval 107"/>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5" name="Oval 108"/>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6" name="Oval 109"/>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7" name="Oval 110"/>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 name="Oval 111"/>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63" name="Group 112"/>
                <p:cNvGrpSpPr>
                  <a:grpSpLocks/>
                </p:cNvGrpSpPr>
                <p:nvPr/>
              </p:nvGrpSpPr>
              <p:grpSpPr bwMode="auto">
                <a:xfrm>
                  <a:off x="1005" y="2205"/>
                  <a:ext cx="93" cy="56"/>
                  <a:chOff x="1005" y="2205"/>
                  <a:chExt cx="93" cy="56"/>
                </a:xfrm>
              </p:grpSpPr>
              <p:sp>
                <p:nvSpPr>
                  <p:cNvPr id="364" name="Arc 113"/>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5" name="Arc 114"/>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close/>
                      </a:path>
                    </a:pathLst>
                  </a:custGeom>
                  <a:solidFill>
                    <a:srgbClr val="E7EDED"/>
                  </a:solidFill>
                  <a:ln w="3175">
                    <a:solidFill>
                      <a:srgbClr val="6C8F93"/>
                    </a:solidFill>
                    <a:round/>
                    <a:headEnd/>
                    <a:tailEnd/>
                  </a:ln>
                </p:spPr>
                <p:txBody>
                  <a:bodyPr/>
                  <a:lstStyle/>
                  <a:p>
                    <a:endParaRPr lang="en-US"/>
                  </a:p>
                </p:txBody>
              </p:sp>
              <p:sp>
                <p:nvSpPr>
                  <p:cNvPr id="366" name="Arc 115"/>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7" name="Arc 116"/>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close/>
                      </a:path>
                    </a:pathLst>
                  </a:custGeom>
                  <a:solidFill>
                    <a:srgbClr val="E7EDED"/>
                  </a:solidFill>
                  <a:ln w="3175">
                    <a:solidFill>
                      <a:srgbClr val="6C8F93"/>
                    </a:solidFill>
                    <a:round/>
                    <a:headEnd/>
                    <a:tailEnd/>
                  </a:ln>
                </p:spPr>
                <p:txBody>
                  <a:bodyPr/>
                  <a:lstStyle/>
                  <a:p>
                    <a:endParaRPr lang="en-US"/>
                  </a:p>
                </p:txBody>
              </p:sp>
              <p:sp>
                <p:nvSpPr>
                  <p:cNvPr id="368" name="Arc 117"/>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 name="Arc 118"/>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close/>
                      </a:path>
                    </a:pathLst>
                  </a:custGeom>
                  <a:solidFill>
                    <a:srgbClr val="E7EDED"/>
                  </a:solidFill>
                  <a:ln w="3175">
                    <a:solidFill>
                      <a:srgbClr val="6C8F93"/>
                    </a:solidFill>
                    <a:round/>
                    <a:headEnd/>
                    <a:tailEnd/>
                  </a:ln>
                </p:spPr>
                <p:txBody>
                  <a:bodyPr/>
                  <a:lstStyle/>
                  <a:p>
                    <a:endParaRPr lang="en-US"/>
                  </a:p>
                </p:txBody>
              </p:sp>
              <p:sp>
                <p:nvSpPr>
                  <p:cNvPr id="370" name="Arc 119"/>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 name="Arc 120"/>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close/>
                      </a:path>
                    </a:pathLst>
                  </a:custGeom>
                  <a:solidFill>
                    <a:srgbClr val="E7EDED"/>
                  </a:solidFill>
                  <a:ln w="3175">
                    <a:solidFill>
                      <a:srgbClr val="6C8F93"/>
                    </a:solidFill>
                    <a:round/>
                    <a:headEnd/>
                    <a:tailEnd/>
                  </a:ln>
                </p:spPr>
                <p:txBody>
                  <a:bodyPr/>
                  <a:lstStyle/>
                  <a:p>
                    <a:endParaRPr lang="en-US"/>
                  </a:p>
                </p:txBody>
              </p:sp>
              <p:sp>
                <p:nvSpPr>
                  <p:cNvPr id="372" name="Arc 121"/>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 name="Arc 122"/>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close/>
                      </a:path>
                    </a:pathLst>
                  </a:custGeom>
                  <a:solidFill>
                    <a:srgbClr val="E7EDED"/>
                  </a:solidFill>
                  <a:ln w="3175">
                    <a:solidFill>
                      <a:srgbClr val="6C8F93"/>
                    </a:solidFill>
                    <a:round/>
                    <a:headEnd/>
                    <a:tailEnd/>
                  </a:ln>
                </p:spPr>
                <p:txBody>
                  <a:bodyPr/>
                  <a:lstStyle/>
                  <a:p>
                    <a:endParaRPr lang="en-US"/>
                  </a:p>
                </p:txBody>
              </p:sp>
              <p:sp>
                <p:nvSpPr>
                  <p:cNvPr id="374" name="Arc 123"/>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5" name="Arc 124"/>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close/>
                      </a:path>
                    </a:pathLst>
                  </a:custGeom>
                  <a:solidFill>
                    <a:srgbClr val="E7EDED"/>
                  </a:solidFill>
                  <a:ln w="3175">
                    <a:solidFill>
                      <a:srgbClr val="6C8F93"/>
                    </a:solidFill>
                    <a:round/>
                    <a:headEnd/>
                    <a:tailEnd/>
                  </a:ln>
                </p:spPr>
                <p:txBody>
                  <a:bodyPr/>
                  <a:lstStyle/>
                  <a:p>
                    <a:endParaRPr lang="en-US"/>
                  </a:p>
                </p:txBody>
              </p:sp>
              <p:sp>
                <p:nvSpPr>
                  <p:cNvPr id="376" name="Arc 125"/>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7" name="Arc 126"/>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close/>
                      </a:path>
                    </a:pathLst>
                  </a:custGeom>
                  <a:solidFill>
                    <a:srgbClr val="E7EDED"/>
                  </a:solidFill>
                  <a:ln w="3175">
                    <a:solidFill>
                      <a:srgbClr val="6C8F93"/>
                    </a:solidFill>
                    <a:round/>
                    <a:headEnd/>
                    <a:tailEnd/>
                  </a:ln>
                </p:spPr>
                <p:txBody>
                  <a:bodyPr/>
                  <a:lstStyle/>
                  <a:p>
                    <a:endParaRPr lang="en-US"/>
                  </a:p>
                </p:txBody>
              </p:sp>
              <p:sp>
                <p:nvSpPr>
                  <p:cNvPr id="378" name="Arc 127"/>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 name="Arc 128"/>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close/>
                      </a:path>
                    </a:pathLst>
                  </a:custGeom>
                  <a:solidFill>
                    <a:srgbClr val="E7EDED"/>
                  </a:solidFill>
                  <a:ln w="3175">
                    <a:solidFill>
                      <a:srgbClr val="6C8F93"/>
                    </a:solidFill>
                    <a:round/>
                    <a:headEnd/>
                    <a:tailEnd/>
                  </a:ln>
                </p:spPr>
                <p:txBody>
                  <a:bodyPr/>
                  <a:lstStyle/>
                  <a:p>
                    <a:endParaRPr lang="en-US"/>
                  </a:p>
                </p:txBody>
              </p:sp>
            </p:grpSp>
          </p:grpSp>
          <p:grpSp>
            <p:nvGrpSpPr>
              <p:cNvPr id="313" name="Group 129"/>
              <p:cNvGrpSpPr>
                <a:grpSpLocks/>
              </p:cNvGrpSpPr>
              <p:nvPr/>
            </p:nvGrpSpPr>
            <p:grpSpPr bwMode="auto">
              <a:xfrm>
                <a:off x="1523" y="332"/>
                <a:ext cx="170" cy="169"/>
                <a:chOff x="775" y="1966"/>
                <a:chExt cx="170" cy="169"/>
              </a:xfrm>
            </p:grpSpPr>
            <p:sp>
              <p:nvSpPr>
                <p:cNvPr id="342" name="Freeform 130"/>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3" name="Freeform 131"/>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344" name="Rectangle 132"/>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 name="Rectangle 133"/>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p>
                  <a:endParaRPr lang="en-US"/>
                </a:p>
              </p:txBody>
            </p:sp>
            <p:sp>
              <p:nvSpPr>
                <p:cNvPr id="346" name="Freeform 134"/>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7" name="Freeform 135"/>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348" name="Freeform 136"/>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 name="Freeform 137"/>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350" name="Freeform 138"/>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 name="Freeform 139"/>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352" name="Rectangle 140"/>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p>
                  <a:endParaRPr lang="en-US"/>
                </a:p>
              </p:txBody>
            </p:sp>
            <p:sp>
              <p:nvSpPr>
                <p:cNvPr id="353" name="Rectangle 141"/>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p>
                  <a:endParaRPr lang="en-US"/>
                </a:p>
              </p:txBody>
            </p:sp>
            <p:sp>
              <p:nvSpPr>
                <p:cNvPr id="354" name="Freeform 142"/>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 name="Freeform 143"/>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356" name="Freeform 144"/>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7" name="Freeform 145"/>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358" name="Freeform 146"/>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9" name="Freeform 147"/>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360" name="Rectangle 148"/>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 name="Rectangle 149"/>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p>
                  <a:endParaRPr lang="en-US"/>
                </a:p>
              </p:txBody>
            </p:sp>
          </p:grpSp>
          <p:grpSp>
            <p:nvGrpSpPr>
              <p:cNvPr id="314" name="Group 150"/>
              <p:cNvGrpSpPr>
                <a:grpSpLocks/>
              </p:cNvGrpSpPr>
              <p:nvPr/>
            </p:nvGrpSpPr>
            <p:grpSpPr bwMode="auto">
              <a:xfrm>
                <a:off x="1568" y="370"/>
                <a:ext cx="92" cy="56"/>
                <a:chOff x="820" y="2004"/>
                <a:chExt cx="92" cy="56"/>
              </a:xfrm>
            </p:grpSpPr>
            <p:grpSp>
              <p:nvGrpSpPr>
                <p:cNvPr id="315" name="Group 151"/>
                <p:cNvGrpSpPr>
                  <a:grpSpLocks/>
                </p:cNvGrpSpPr>
                <p:nvPr/>
              </p:nvGrpSpPr>
              <p:grpSpPr bwMode="auto">
                <a:xfrm>
                  <a:off x="820" y="2004"/>
                  <a:ext cx="92" cy="56"/>
                  <a:chOff x="820" y="2004"/>
                  <a:chExt cx="92" cy="56"/>
                </a:xfrm>
              </p:grpSpPr>
              <p:sp>
                <p:nvSpPr>
                  <p:cNvPr id="333" name="Oval 152"/>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4" name="Oval 153"/>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5" name="Oval 154"/>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 name="Oval 155"/>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7" name="Oval 156"/>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 name="Oval 157"/>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9" name="Oval 158"/>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 name="Oval 159"/>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1" name="Oval 160"/>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16" name="Group 161"/>
                <p:cNvGrpSpPr>
                  <a:grpSpLocks/>
                </p:cNvGrpSpPr>
                <p:nvPr/>
              </p:nvGrpSpPr>
              <p:grpSpPr bwMode="auto">
                <a:xfrm>
                  <a:off x="820" y="2004"/>
                  <a:ext cx="92" cy="56"/>
                  <a:chOff x="820" y="2004"/>
                  <a:chExt cx="92" cy="56"/>
                </a:xfrm>
              </p:grpSpPr>
              <p:sp>
                <p:nvSpPr>
                  <p:cNvPr id="317" name="Arc 162"/>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 name="Arc 163"/>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close/>
                      </a:path>
                    </a:pathLst>
                  </a:custGeom>
                  <a:solidFill>
                    <a:srgbClr val="E7EDED"/>
                  </a:solidFill>
                  <a:ln w="3175">
                    <a:solidFill>
                      <a:srgbClr val="6C8F93"/>
                    </a:solidFill>
                    <a:round/>
                    <a:headEnd/>
                    <a:tailEnd/>
                  </a:ln>
                </p:spPr>
                <p:txBody>
                  <a:bodyPr/>
                  <a:lstStyle/>
                  <a:p>
                    <a:endParaRPr lang="en-US"/>
                  </a:p>
                </p:txBody>
              </p:sp>
              <p:sp>
                <p:nvSpPr>
                  <p:cNvPr id="319" name="Arc 164"/>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 name="Arc 165"/>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close/>
                      </a:path>
                    </a:pathLst>
                  </a:custGeom>
                  <a:solidFill>
                    <a:srgbClr val="E7EDED"/>
                  </a:solidFill>
                  <a:ln w="3175">
                    <a:solidFill>
                      <a:srgbClr val="6C8F93"/>
                    </a:solidFill>
                    <a:round/>
                    <a:headEnd/>
                    <a:tailEnd/>
                  </a:ln>
                </p:spPr>
                <p:txBody>
                  <a:bodyPr/>
                  <a:lstStyle/>
                  <a:p>
                    <a:endParaRPr lang="en-US"/>
                  </a:p>
                </p:txBody>
              </p:sp>
              <p:sp>
                <p:nvSpPr>
                  <p:cNvPr id="321" name="Arc 166"/>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 name="Arc 167"/>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close/>
                      </a:path>
                    </a:pathLst>
                  </a:custGeom>
                  <a:solidFill>
                    <a:srgbClr val="E7EDED"/>
                  </a:solidFill>
                  <a:ln w="3175">
                    <a:solidFill>
                      <a:srgbClr val="6C8F93"/>
                    </a:solidFill>
                    <a:round/>
                    <a:headEnd/>
                    <a:tailEnd/>
                  </a:ln>
                </p:spPr>
                <p:txBody>
                  <a:bodyPr/>
                  <a:lstStyle/>
                  <a:p>
                    <a:endParaRPr lang="en-US"/>
                  </a:p>
                </p:txBody>
              </p:sp>
              <p:sp>
                <p:nvSpPr>
                  <p:cNvPr id="323" name="Arc 168"/>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 name="Arc 169"/>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close/>
                      </a:path>
                    </a:pathLst>
                  </a:custGeom>
                  <a:solidFill>
                    <a:srgbClr val="E7EDED"/>
                  </a:solidFill>
                  <a:ln w="3175">
                    <a:solidFill>
                      <a:srgbClr val="6C8F93"/>
                    </a:solidFill>
                    <a:round/>
                    <a:headEnd/>
                    <a:tailEnd/>
                  </a:ln>
                </p:spPr>
                <p:txBody>
                  <a:bodyPr/>
                  <a:lstStyle/>
                  <a:p>
                    <a:endParaRPr lang="en-US"/>
                  </a:p>
                </p:txBody>
              </p:sp>
              <p:sp>
                <p:nvSpPr>
                  <p:cNvPr id="325" name="Arc 170"/>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 name="Arc 171"/>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close/>
                      </a:path>
                    </a:pathLst>
                  </a:custGeom>
                  <a:solidFill>
                    <a:srgbClr val="E7EDED"/>
                  </a:solidFill>
                  <a:ln w="3175">
                    <a:solidFill>
                      <a:srgbClr val="6C8F93"/>
                    </a:solidFill>
                    <a:round/>
                    <a:headEnd/>
                    <a:tailEnd/>
                  </a:ln>
                </p:spPr>
                <p:txBody>
                  <a:bodyPr/>
                  <a:lstStyle/>
                  <a:p>
                    <a:endParaRPr lang="en-US"/>
                  </a:p>
                </p:txBody>
              </p:sp>
              <p:sp>
                <p:nvSpPr>
                  <p:cNvPr id="327" name="Arc 172"/>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 name="Arc 173"/>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close/>
                      </a:path>
                    </a:pathLst>
                  </a:custGeom>
                  <a:solidFill>
                    <a:srgbClr val="E7EDED"/>
                  </a:solidFill>
                  <a:ln w="3175">
                    <a:solidFill>
                      <a:srgbClr val="6C8F93"/>
                    </a:solidFill>
                    <a:round/>
                    <a:headEnd/>
                    <a:tailEnd/>
                  </a:ln>
                </p:spPr>
                <p:txBody>
                  <a:bodyPr/>
                  <a:lstStyle/>
                  <a:p>
                    <a:endParaRPr lang="en-US"/>
                  </a:p>
                </p:txBody>
              </p:sp>
              <p:sp>
                <p:nvSpPr>
                  <p:cNvPr id="329" name="Arc 174"/>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0" name="Arc 175"/>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close/>
                      </a:path>
                    </a:pathLst>
                  </a:custGeom>
                  <a:solidFill>
                    <a:srgbClr val="E7EDED"/>
                  </a:solidFill>
                  <a:ln w="3175">
                    <a:solidFill>
                      <a:srgbClr val="6C8F93"/>
                    </a:solidFill>
                    <a:round/>
                    <a:headEnd/>
                    <a:tailEnd/>
                  </a:ln>
                </p:spPr>
                <p:txBody>
                  <a:bodyPr/>
                  <a:lstStyle/>
                  <a:p>
                    <a:endParaRPr lang="en-US"/>
                  </a:p>
                </p:txBody>
              </p:sp>
              <p:sp>
                <p:nvSpPr>
                  <p:cNvPr id="331" name="Arc 176"/>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2" name="Arc 177"/>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close/>
                      </a:path>
                    </a:pathLst>
                  </a:custGeom>
                  <a:solidFill>
                    <a:srgbClr val="E7EDED"/>
                  </a:solidFill>
                  <a:ln w="3175">
                    <a:solidFill>
                      <a:srgbClr val="6C8F93"/>
                    </a:solidFill>
                    <a:round/>
                    <a:headEnd/>
                    <a:tailEnd/>
                  </a:ln>
                </p:spPr>
                <p:txBody>
                  <a:bodyPr/>
                  <a:lstStyle/>
                  <a:p>
                    <a:endParaRPr lang="en-US"/>
                  </a:p>
                </p:txBody>
              </p:sp>
            </p:grpSp>
          </p:grpSp>
        </p:grpSp>
        <p:grpSp>
          <p:nvGrpSpPr>
            <p:cNvPr id="6" name="Group 178"/>
            <p:cNvGrpSpPr>
              <a:grpSpLocks/>
            </p:cNvGrpSpPr>
            <p:nvPr/>
          </p:nvGrpSpPr>
          <p:grpSpPr bwMode="auto">
            <a:xfrm>
              <a:off x="1958976" y="2587626"/>
              <a:ext cx="1179513" cy="804863"/>
              <a:chOff x="1372" y="240"/>
              <a:chExt cx="836" cy="549"/>
            </a:xfrm>
          </p:grpSpPr>
          <p:grpSp>
            <p:nvGrpSpPr>
              <p:cNvPr id="131" name="Group 179"/>
              <p:cNvGrpSpPr>
                <a:grpSpLocks/>
              </p:cNvGrpSpPr>
              <p:nvPr/>
            </p:nvGrpSpPr>
            <p:grpSpPr bwMode="auto">
              <a:xfrm>
                <a:off x="1372" y="240"/>
                <a:ext cx="833" cy="499"/>
                <a:chOff x="628" y="1878"/>
                <a:chExt cx="833" cy="499"/>
              </a:xfrm>
            </p:grpSpPr>
            <p:sp>
              <p:nvSpPr>
                <p:cNvPr id="297" name="Oval 180"/>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 name="Oval 181"/>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9" name="Oval 182"/>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0" name="Oval 183"/>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1" name="Oval 184"/>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2" name="Oval 185"/>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3" name="Oval 186"/>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4" name="Oval 187"/>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5" name="Oval 188"/>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32" name="Group 189"/>
              <p:cNvGrpSpPr>
                <a:grpSpLocks/>
              </p:cNvGrpSpPr>
              <p:nvPr/>
            </p:nvGrpSpPr>
            <p:grpSpPr bwMode="auto">
              <a:xfrm>
                <a:off x="1372" y="286"/>
                <a:ext cx="836" cy="503"/>
                <a:chOff x="628" y="1876"/>
                <a:chExt cx="836" cy="503"/>
              </a:xfrm>
            </p:grpSpPr>
            <p:sp>
              <p:nvSpPr>
                <p:cNvPr id="281" name="Arc 190"/>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2" name="Arc 191"/>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close/>
                    </a:path>
                  </a:pathLst>
                </a:custGeom>
                <a:solidFill>
                  <a:srgbClr val="E7EDED"/>
                </a:solidFill>
                <a:ln w="6350">
                  <a:solidFill>
                    <a:srgbClr val="6C8F93"/>
                  </a:solidFill>
                  <a:round/>
                  <a:headEnd/>
                  <a:tailEnd/>
                </a:ln>
              </p:spPr>
              <p:txBody>
                <a:bodyPr/>
                <a:lstStyle/>
                <a:p>
                  <a:endParaRPr lang="en-US"/>
                </a:p>
              </p:txBody>
            </p:sp>
            <p:sp>
              <p:nvSpPr>
                <p:cNvPr id="283" name="Arc 192"/>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4" name="Arc 193"/>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close/>
                    </a:path>
                  </a:pathLst>
                </a:custGeom>
                <a:solidFill>
                  <a:srgbClr val="E7EDED"/>
                </a:solidFill>
                <a:ln w="6350">
                  <a:solidFill>
                    <a:srgbClr val="6C8F93"/>
                  </a:solidFill>
                  <a:round/>
                  <a:headEnd/>
                  <a:tailEnd/>
                </a:ln>
              </p:spPr>
              <p:txBody>
                <a:bodyPr/>
                <a:lstStyle/>
                <a:p>
                  <a:endParaRPr lang="en-US"/>
                </a:p>
              </p:txBody>
            </p:sp>
            <p:sp>
              <p:nvSpPr>
                <p:cNvPr id="285" name="Arc 194"/>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6" name="Arc 195"/>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close/>
                    </a:path>
                  </a:pathLst>
                </a:custGeom>
                <a:solidFill>
                  <a:srgbClr val="E7EDED"/>
                </a:solidFill>
                <a:ln w="6350">
                  <a:solidFill>
                    <a:srgbClr val="6C8F93"/>
                  </a:solidFill>
                  <a:round/>
                  <a:headEnd/>
                  <a:tailEnd/>
                </a:ln>
              </p:spPr>
              <p:txBody>
                <a:bodyPr/>
                <a:lstStyle/>
                <a:p>
                  <a:endParaRPr lang="en-US"/>
                </a:p>
              </p:txBody>
            </p:sp>
            <p:sp>
              <p:nvSpPr>
                <p:cNvPr id="287" name="Arc 196"/>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8" name="Arc 197"/>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close/>
                    </a:path>
                  </a:pathLst>
                </a:custGeom>
                <a:solidFill>
                  <a:srgbClr val="E7EDED"/>
                </a:solidFill>
                <a:ln w="6350">
                  <a:solidFill>
                    <a:srgbClr val="6C8F93"/>
                  </a:solidFill>
                  <a:round/>
                  <a:headEnd/>
                  <a:tailEnd/>
                </a:ln>
              </p:spPr>
              <p:txBody>
                <a:bodyPr/>
                <a:lstStyle/>
                <a:p>
                  <a:endParaRPr lang="en-US"/>
                </a:p>
              </p:txBody>
            </p:sp>
            <p:sp>
              <p:nvSpPr>
                <p:cNvPr id="289" name="Arc 198"/>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0" name="Arc 199"/>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close/>
                    </a:path>
                  </a:pathLst>
                </a:custGeom>
                <a:solidFill>
                  <a:srgbClr val="E7EDED"/>
                </a:solidFill>
                <a:ln w="6350">
                  <a:solidFill>
                    <a:srgbClr val="6C8F93"/>
                  </a:solidFill>
                  <a:round/>
                  <a:headEnd/>
                  <a:tailEnd/>
                </a:ln>
              </p:spPr>
              <p:txBody>
                <a:bodyPr/>
                <a:lstStyle/>
                <a:p>
                  <a:endParaRPr lang="en-US"/>
                </a:p>
              </p:txBody>
            </p:sp>
            <p:sp>
              <p:nvSpPr>
                <p:cNvPr id="291" name="Arc 200"/>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2" name="Arc 201"/>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close/>
                    </a:path>
                  </a:pathLst>
                </a:custGeom>
                <a:solidFill>
                  <a:srgbClr val="E7EDED"/>
                </a:solidFill>
                <a:ln w="6350">
                  <a:solidFill>
                    <a:srgbClr val="6C8F93"/>
                  </a:solidFill>
                  <a:round/>
                  <a:headEnd/>
                  <a:tailEnd/>
                </a:ln>
              </p:spPr>
              <p:txBody>
                <a:bodyPr/>
                <a:lstStyle/>
                <a:p>
                  <a:endParaRPr lang="en-US"/>
                </a:p>
              </p:txBody>
            </p:sp>
            <p:sp>
              <p:nvSpPr>
                <p:cNvPr id="293" name="Arc 202"/>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4" name="Arc 203"/>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close/>
                    </a:path>
                  </a:pathLst>
                </a:custGeom>
                <a:solidFill>
                  <a:srgbClr val="E7EDED"/>
                </a:solidFill>
                <a:ln w="6350">
                  <a:solidFill>
                    <a:srgbClr val="6C8F93"/>
                  </a:solidFill>
                  <a:round/>
                  <a:headEnd/>
                  <a:tailEnd/>
                </a:ln>
              </p:spPr>
              <p:txBody>
                <a:bodyPr/>
                <a:lstStyle/>
                <a:p>
                  <a:endParaRPr lang="en-US"/>
                </a:p>
              </p:txBody>
            </p:sp>
            <p:sp>
              <p:nvSpPr>
                <p:cNvPr id="295" name="Arc 204"/>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6" name="Arc 205"/>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close/>
                    </a:path>
                  </a:pathLst>
                </a:custGeom>
                <a:solidFill>
                  <a:srgbClr val="E7EDED"/>
                </a:solidFill>
                <a:ln w="6350">
                  <a:solidFill>
                    <a:srgbClr val="6C8F93"/>
                  </a:solidFill>
                  <a:round/>
                  <a:headEnd/>
                  <a:tailEnd/>
                </a:ln>
              </p:spPr>
              <p:txBody>
                <a:bodyPr/>
                <a:lstStyle/>
                <a:p>
                  <a:endParaRPr lang="en-US"/>
                </a:p>
              </p:txBody>
            </p:sp>
          </p:grpSp>
          <p:sp>
            <p:nvSpPr>
              <p:cNvPr id="133" name="Freeform 206"/>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4" name="Group 207"/>
              <p:cNvGrpSpPr>
                <a:grpSpLocks/>
              </p:cNvGrpSpPr>
              <p:nvPr/>
            </p:nvGrpSpPr>
            <p:grpSpPr bwMode="auto">
              <a:xfrm>
                <a:off x="1927" y="332"/>
                <a:ext cx="171" cy="169"/>
                <a:chOff x="1179" y="1966"/>
                <a:chExt cx="171" cy="169"/>
              </a:xfrm>
            </p:grpSpPr>
            <p:sp>
              <p:nvSpPr>
                <p:cNvPr id="261" name="Freeform 208"/>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2" name="Freeform 209"/>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63" name="Rectangle 210"/>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 name="Rectangle 211"/>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p>
                  <a:endParaRPr lang="en-US"/>
                </a:p>
              </p:txBody>
            </p:sp>
            <p:sp>
              <p:nvSpPr>
                <p:cNvPr id="265" name="Freeform 212"/>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 name="Freeform 213"/>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67" name="Freeform 214"/>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8" name="Freeform 215"/>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69" name="Freeform 216"/>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0" name="Freeform 217"/>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71" name="Rectangle 218"/>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p>
                  <a:endParaRPr lang="en-US"/>
                </a:p>
              </p:txBody>
            </p:sp>
            <p:sp>
              <p:nvSpPr>
                <p:cNvPr id="272" name="Rectangle 219"/>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p>
                  <a:endParaRPr lang="en-US"/>
                </a:p>
              </p:txBody>
            </p:sp>
            <p:sp>
              <p:nvSpPr>
                <p:cNvPr id="273" name="Freeform 220"/>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4" name="Freeform 221"/>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75" name="Freeform 222"/>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 name="Freeform 223"/>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277" name="Freeform 224"/>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8" name="Freeform 225"/>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279" name="Rectangle 226"/>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 name="Rectangle 227"/>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p>
                  <a:endParaRPr lang="en-US"/>
                </a:p>
              </p:txBody>
            </p:sp>
          </p:grpSp>
          <p:grpSp>
            <p:nvGrpSpPr>
              <p:cNvPr id="135" name="Group 228"/>
              <p:cNvGrpSpPr>
                <a:grpSpLocks/>
              </p:cNvGrpSpPr>
              <p:nvPr/>
            </p:nvGrpSpPr>
            <p:grpSpPr bwMode="auto">
              <a:xfrm>
                <a:off x="1971" y="370"/>
                <a:ext cx="94" cy="56"/>
                <a:chOff x="1223" y="2004"/>
                <a:chExt cx="94" cy="56"/>
              </a:xfrm>
            </p:grpSpPr>
            <p:grpSp>
              <p:nvGrpSpPr>
                <p:cNvPr id="234" name="Group 229"/>
                <p:cNvGrpSpPr>
                  <a:grpSpLocks/>
                </p:cNvGrpSpPr>
                <p:nvPr/>
              </p:nvGrpSpPr>
              <p:grpSpPr bwMode="auto">
                <a:xfrm>
                  <a:off x="1223" y="2004"/>
                  <a:ext cx="93" cy="56"/>
                  <a:chOff x="1223" y="2004"/>
                  <a:chExt cx="93" cy="56"/>
                </a:xfrm>
              </p:grpSpPr>
              <p:sp>
                <p:nvSpPr>
                  <p:cNvPr id="252" name="Oval 230"/>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 name="Oval 231"/>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 name="Oval 232"/>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 name="Oval 233"/>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 name="Oval 234"/>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 name="Oval 235"/>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 name="Oval 236"/>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 name="Oval 237"/>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0" name="Oval 238"/>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5" name="Group 239"/>
                <p:cNvGrpSpPr>
                  <a:grpSpLocks/>
                </p:cNvGrpSpPr>
                <p:nvPr/>
              </p:nvGrpSpPr>
              <p:grpSpPr bwMode="auto">
                <a:xfrm>
                  <a:off x="1223" y="2004"/>
                  <a:ext cx="94" cy="56"/>
                  <a:chOff x="1223" y="2004"/>
                  <a:chExt cx="94" cy="56"/>
                </a:xfrm>
              </p:grpSpPr>
              <p:sp>
                <p:nvSpPr>
                  <p:cNvPr id="236" name="Arc 240"/>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Arc 241"/>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close/>
                      </a:path>
                    </a:pathLst>
                  </a:custGeom>
                  <a:solidFill>
                    <a:srgbClr val="E7EDED"/>
                  </a:solidFill>
                  <a:ln w="3175">
                    <a:solidFill>
                      <a:srgbClr val="6C8F93"/>
                    </a:solidFill>
                    <a:round/>
                    <a:headEnd/>
                    <a:tailEnd/>
                  </a:ln>
                </p:spPr>
                <p:txBody>
                  <a:bodyPr/>
                  <a:lstStyle/>
                  <a:p>
                    <a:endParaRPr lang="en-US"/>
                  </a:p>
                </p:txBody>
              </p:sp>
              <p:sp>
                <p:nvSpPr>
                  <p:cNvPr id="238" name="Arc 242"/>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Arc 243"/>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close/>
                      </a:path>
                    </a:pathLst>
                  </a:custGeom>
                  <a:solidFill>
                    <a:srgbClr val="E7EDED"/>
                  </a:solidFill>
                  <a:ln w="3175">
                    <a:solidFill>
                      <a:srgbClr val="6C8F93"/>
                    </a:solidFill>
                    <a:round/>
                    <a:headEnd/>
                    <a:tailEnd/>
                  </a:ln>
                </p:spPr>
                <p:txBody>
                  <a:bodyPr/>
                  <a:lstStyle/>
                  <a:p>
                    <a:endParaRPr lang="en-US"/>
                  </a:p>
                </p:txBody>
              </p:sp>
              <p:sp>
                <p:nvSpPr>
                  <p:cNvPr id="240" name="Arc 244"/>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Arc 245"/>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close/>
                      </a:path>
                    </a:pathLst>
                  </a:custGeom>
                  <a:solidFill>
                    <a:srgbClr val="E7EDED"/>
                  </a:solidFill>
                  <a:ln w="3175">
                    <a:solidFill>
                      <a:srgbClr val="6C8F93"/>
                    </a:solidFill>
                    <a:round/>
                    <a:headEnd/>
                    <a:tailEnd/>
                  </a:ln>
                </p:spPr>
                <p:txBody>
                  <a:bodyPr/>
                  <a:lstStyle/>
                  <a:p>
                    <a:endParaRPr lang="en-US"/>
                  </a:p>
                </p:txBody>
              </p:sp>
              <p:sp>
                <p:nvSpPr>
                  <p:cNvPr id="242" name="Arc 246"/>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Arc 247"/>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close/>
                      </a:path>
                    </a:pathLst>
                  </a:custGeom>
                  <a:solidFill>
                    <a:srgbClr val="E7EDED"/>
                  </a:solidFill>
                  <a:ln w="3175">
                    <a:solidFill>
                      <a:srgbClr val="6C8F93"/>
                    </a:solidFill>
                    <a:round/>
                    <a:headEnd/>
                    <a:tailEnd/>
                  </a:ln>
                </p:spPr>
                <p:txBody>
                  <a:bodyPr/>
                  <a:lstStyle/>
                  <a:p>
                    <a:endParaRPr lang="en-US"/>
                  </a:p>
                </p:txBody>
              </p:sp>
              <p:sp>
                <p:nvSpPr>
                  <p:cNvPr id="244" name="Arc 248"/>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5" name="Arc 249"/>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close/>
                      </a:path>
                    </a:pathLst>
                  </a:custGeom>
                  <a:solidFill>
                    <a:srgbClr val="E7EDED"/>
                  </a:solidFill>
                  <a:ln w="3175">
                    <a:solidFill>
                      <a:srgbClr val="6C8F93"/>
                    </a:solidFill>
                    <a:round/>
                    <a:headEnd/>
                    <a:tailEnd/>
                  </a:ln>
                </p:spPr>
                <p:txBody>
                  <a:bodyPr/>
                  <a:lstStyle/>
                  <a:p>
                    <a:endParaRPr lang="en-US"/>
                  </a:p>
                </p:txBody>
              </p:sp>
              <p:sp>
                <p:nvSpPr>
                  <p:cNvPr id="246" name="Arc 250"/>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 name="Arc 251"/>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close/>
                      </a:path>
                    </a:pathLst>
                  </a:custGeom>
                  <a:solidFill>
                    <a:srgbClr val="E7EDED"/>
                  </a:solidFill>
                  <a:ln w="3175">
                    <a:solidFill>
                      <a:srgbClr val="6C8F93"/>
                    </a:solidFill>
                    <a:round/>
                    <a:headEnd/>
                    <a:tailEnd/>
                  </a:ln>
                </p:spPr>
                <p:txBody>
                  <a:bodyPr/>
                  <a:lstStyle/>
                  <a:p>
                    <a:endParaRPr lang="en-US"/>
                  </a:p>
                </p:txBody>
              </p:sp>
              <p:sp>
                <p:nvSpPr>
                  <p:cNvPr id="248" name="Arc 252"/>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 name="Arc 253"/>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close/>
                      </a:path>
                    </a:pathLst>
                  </a:custGeom>
                  <a:solidFill>
                    <a:srgbClr val="E7EDED"/>
                  </a:solidFill>
                  <a:ln w="3175">
                    <a:solidFill>
                      <a:srgbClr val="6C8F93"/>
                    </a:solidFill>
                    <a:round/>
                    <a:headEnd/>
                    <a:tailEnd/>
                  </a:ln>
                </p:spPr>
                <p:txBody>
                  <a:bodyPr/>
                  <a:lstStyle/>
                  <a:p>
                    <a:endParaRPr lang="en-US"/>
                  </a:p>
                </p:txBody>
              </p:sp>
              <p:sp>
                <p:nvSpPr>
                  <p:cNvPr id="250" name="Arc 254"/>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 name="Arc 255"/>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close/>
                      </a:path>
                    </a:pathLst>
                  </a:custGeom>
                  <a:solidFill>
                    <a:srgbClr val="E7EDED"/>
                  </a:solidFill>
                  <a:ln w="3175">
                    <a:solidFill>
                      <a:srgbClr val="6C8F93"/>
                    </a:solidFill>
                    <a:round/>
                    <a:headEnd/>
                    <a:tailEnd/>
                  </a:ln>
                </p:spPr>
                <p:txBody>
                  <a:bodyPr/>
                  <a:lstStyle/>
                  <a:p>
                    <a:endParaRPr lang="en-US"/>
                  </a:p>
                </p:txBody>
              </p:sp>
            </p:grpSp>
          </p:grpSp>
          <p:grpSp>
            <p:nvGrpSpPr>
              <p:cNvPr id="136" name="Group 256"/>
              <p:cNvGrpSpPr>
                <a:grpSpLocks/>
              </p:cNvGrpSpPr>
              <p:nvPr/>
            </p:nvGrpSpPr>
            <p:grpSpPr bwMode="auto">
              <a:xfrm>
                <a:off x="1709" y="533"/>
                <a:ext cx="169" cy="168"/>
                <a:chOff x="961" y="2167"/>
                <a:chExt cx="169" cy="168"/>
              </a:xfrm>
            </p:grpSpPr>
            <p:sp>
              <p:nvSpPr>
                <p:cNvPr id="214" name="Freeform 257"/>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 name="Freeform 258"/>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216" name="Rectangle 259"/>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 name="Rectangle 260"/>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p>
                  <a:endParaRPr lang="en-US"/>
                </a:p>
              </p:txBody>
            </p:sp>
            <p:sp>
              <p:nvSpPr>
                <p:cNvPr id="218" name="Freeform 261"/>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 name="Freeform 262"/>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220" name="Freeform 263"/>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 name="Freeform 264"/>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222" name="Freeform 265"/>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266"/>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224" name="Rectangle 267"/>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p>
                  <a:endParaRPr lang="en-US"/>
                </a:p>
              </p:txBody>
            </p:sp>
            <p:sp>
              <p:nvSpPr>
                <p:cNvPr id="225" name="Rectangle 268"/>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p>
                  <a:endParaRPr lang="en-US"/>
                </a:p>
              </p:txBody>
            </p:sp>
            <p:sp>
              <p:nvSpPr>
                <p:cNvPr id="226" name="Freeform 269"/>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 name="Freeform 270"/>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228" name="Freeform 271"/>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 name="Freeform 272"/>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en-US"/>
                </a:p>
              </p:txBody>
            </p:sp>
            <p:sp>
              <p:nvSpPr>
                <p:cNvPr id="230" name="Freeform 273"/>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 name="Freeform 274"/>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en-US"/>
                </a:p>
              </p:txBody>
            </p:sp>
            <p:sp>
              <p:nvSpPr>
                <p:cNvPr id="232" name="Rectangle 275"/>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 name="Rectangle 276"/>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p>
                  <a:endParaRPr lang="en-US"/>
                </a:p>
              </p:txBody>
            </p:sp>
          </p:grpSp>
          <p:grpSp>
            <p:nvGrpSpPr>
              <p:cNvPr id="137" name="Group 277"/>
              <p:cNvGrpSpPr>
                <a:grpSpLocks/>
              </p:cNvGrpSpPr>
              <p:nvPr/>
            </p:nvGrpSpPr>
            <p:grpSpPr bwMode="auto">
              <a:xfrm>
                <a:off x="1753" y="571"/>
                <a:ext cx="93" cy="56"/>
                <a:chOff x="1005" y="2205"/>
                <a:chExt cx="93" cy="56"/>
              </a:xfrm>
            </p:grpSpPr>
            <p:grpSp>
              <p:nvGrpSpPr>
                <p:cNvPr id="187" name="Group 278"/>
                <p:cNvGrpSpPr>
                  <a:grpSpLocks/>
                </p:cNvGrpSpPr>
                <p:nvPr/>
              </p:nvGrpSpPr>
              <p:grpSpPr bwMode="auto">
                <a:xfrm>
                  <a:off x="1005" y="2205"/>
                  <a:ext cx="93" cy="56"/>
                  <a:chOff x="1005" y="2205"/>
                  <a:chExt cx="93" cy="56"/>
                </a:xfrm>
              </p:grpSpPr>
              <p:sp>
                <p:nvSpPr>
                  <p:cNvPr id="205" name="Oval 279"/>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 name="Oval 280"/>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 name="Oval 281"/>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 name="Oval 282"/>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 name="Oval 283"/>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0" name="Oval 284"/>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1" name="Oval 285"/>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Oval 286"/>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3" name="Oval 287"/>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88" name="Group 288"/>
                <p:cNvGrpSpPr>
                  <a:grpSpLocks/>
                </p:cNvGrpSpPr>
                <p:nvPr/>
              </p:nvGrpSpPr>
              <p:grpSpPr bwMode="auto">
                <a:xfrm>
                  <a:off x="1005" y="2205"/>
                  <a:ext cx="93" cy="56"/>
                  <a:chOff x="1005" y="2205"/>
                  <a:chExt cx="93" cy="56"/>
                </a:xfrm>
              </p:grpSpPr>
              <p:sp>
                <p:nvSpPr>
                  <p:cNvPr id="189" name="Arc 289"/>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 name="Arc 290"/>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close/>
                      </a:path>
                    </a:pathLst>
                  </a:custGeom>
                  <a:solidFill>
                    <a:srgbClr val="E7EDED"/>
                  </a:solidFill>
                  <a:ln w="3175">
                    <a:solidFill>
                      <a:srgbClr val="6C8F93"/>
                    </a:solidFill>
                    <a:round/>
                    <a:headEnd/>
                    <a:tailEnd/>
                  </a:ln>
                </p:spPr>
                <p:txBody>
                  <a:bodyPr/>
                  <a:lstStyle/>
                  <a:p>
                    <a:endParaRPr lang="en-US"/>
                  </a:p>
                </p:txBody>
              </p:sp>
              <p:sp>
                <p:nvSpPr>
                  <p:cNvPr id="191" name="Arc 291"/>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 name="Arc 292"/>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close/>
                      </a:path>
                    </a:pathLst>
                  </a:custGeom>
                  <a:solidFill>
                    <a:srgbClr val="E7EDED"/>
                  </a:solidFill>
                  <a:ln w="3175">
                    <a:solidFill>
                      <a:srgbClr val="6C8F93"/>
                    </a:solidFill>
                    <a:round/>
                    <a:headEnd/>
                    <a:tailEnd/>
                  </a:ln>
                </p:spPr>
                <p:txBody>
                  <a:bodyPr/>
                  <a:lstStyle/>
                  <a:p>
                    <a:endParaRPr lang="en-US"/>
                  </a:p>
                </p:txBody>
              </p:sp>
              <p:sp>
                <p:nvSpPr>
                  <p:cNvPr id="193" name="Arc 293"/>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 name="Arc 294"/>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close/>
                      </a:path>
                    </a:pathLst>
                  </a:custGeom>
                  <a:solidFill>
                    <a:srgbClr val="E7EDED"/>
                  </a:solidFill>
                  <a:ln w="3175">
                    <a:solidFill>
                      <a:srgbClr val="6C8F93"/>
                    </a:solidFill>
                    <a:round/>
                    <a:headEnd/>
                    <a:tailEnd/>
                  </a:ln>
                </p:spPr>
                <p:txBody>
                  <a:bodyPr/>
                  <a:lstStyle/>
                  <a:p>
                    <a:endParaRPr lang="en-US"/>
                  </a:p>
                </p:txBody>
              </p:sp>
              <p:sp>
                <p:nvSpPr>
                  <p:cNvPr id="195" name="Arc 295"/>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 name="Arc 296"/>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close/>
                      </a:path>
                    </a:pathLst>
                  </a:custGeom>
                  <a:solidFill>
                    <a:srgbClr val="E7EDED"/>
                  </a:solidFill>
                  <a:ln w="3175">
                    <a:solidFill>
                      <a:srgbClr val="6C8F93"/>
                    </a:solidFill>
                    <a:round/>
                    <a:headEnd/>
                    <a:tailEnd/>
                  </a:ln>
                </p:spPr>
                <p:txBody>
                  <a:bodyPr/>
                  <a:lstStyle/>
                  <a:p>
                    <a:endParaRPr lang="en-US"/>
                  </a:p>
                </p:txBody>
              </p:sp>
              <p:sp>
                <p:nvSpPr>
                  <p:cNvPr id="197" name="Arc 297"/>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 name="Arc 298"/>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close/>
                      </a:path>
                    </a:pathLst>
                  </a:custGeom>
                  <a:solidFill>
                    <a:srgbClr val="E7EDED"/>
                  </a:solidFill>
                  <a:ln w="3175">
                    <a:solidFill>
                      <a:srgbClr val="6C8F93"/>
                    </a:solidFill>
                    <a:round/>
                    <a:headEnd/>
                    <a:tailEnd/>
                  </a:ln>
                </p:spPr>
                <p:txBody>
                  <a:bodyPr/>
                  <a:lstStyle/>
                  <a:p>
                    <a:endParaRPr lang="en-US"/>
                  </a:p>
                </p:txBody>
              </p:sp>
              <p:sp>
                <p:nvSpPr>
                  <p:cNvPr id="199" name="Arc 299"/>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 name="Arc 300"/>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close/>
                      </a:path>
                    </a:pathLst>
                  </a:custGeom>
                  <a:solidFill>
                    <a:srgbClr val="E7EDED"/>
                  </a:solidFill>
                  <a:ln w="3175">
                    <a:solidFill>
                      <a:srgbClr val="6C8F93"/>
                    </a:solidFill>
                    <a:round/>
                    <a:headEnd/>
                    <a:tailEnd/>
                  </a:ln>
                </p:spPr>
                <p:txBody>
                  <a:bodyPr/>
                  <a:lstStyle/>
                  <a:p>
                    <a:endParaRPr lang="en-US"/>
                  </a:p>
                </p:txBody>
              </p:sp>
              <p:sp>
                <p:nvSpPr>
                  <p:cNvPr id="201" name="Arc 301"/>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 name="Arc 302"/>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close/>
                      </a:path>
                    </a:pathLst>
                  </a:custGeom>
                  <a:solidFill>
                    <a:srgbClr val="E7EDED"/>
                  </a:solidFill>
                  <a:ln w="3175">
                    <a:solidFill>
                      <a:srgbClr val="6C8F93"/>
                    </a:solidFill>
                    <a:round/>
                    <a:headEnd/>
                    <a:tailEnd/>
                  </a:ln>
                </p:spPr>
                <p:txBody>
                  <a:bodyPr/>
                  <a:lstStyle/>
                  <a:p>
                    <a:endParaRPr lang="en-US"/>
                  </a:p>
                </p:txBody>
              </p:sp>
              <p:sp>
                <p:nvSpPr>
                  <p:cNvPr id="203" name="Arc 303"/>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 name="Arc 304"/>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close/>
                      </a:path>
                    </a:pathLst>
                  </a:custGeom>
                  <a:solidFill>
                    <a:srgbClr val="E7EDED"/>
                  </a:solidFill>
                  <a:ln w="3175">
                    <a:solidFill>
                      <a:srgbClr val="6C8F93"/>
                    </a:solidFill>
                    <a:round/>
                    <a:headEnd/>
                    <a:tailEnd/>
                  </a:ln>
                </p:spPr>
                <p:txBody>
                  <a:bodyPr/>
                  <a:lstStyle/>
                  <a:p>
                    <a:endParaRPr lang="en-US"/>
                  </a:p>
                </p:txBody>
              </p:sp>
            </p:grpSp>
          </p:grpSp>
          <p:grpSp>
            <p:nvGrpSpPr>
              <p:cNvPr id="138" name="Group 305"/>
              <p:cNvGrpSpPr>
                <a:grpSpLocks/>
              </p:cNvGrpSpPr>
              <p:nvPr/>
            </p:nvGrpSpPr>
            <p:grpSpPr bwMode="auto">
              <a:xfrm>
                <a:off x="1523" y="332"/>
                <a:ext cx="170" cy="169"/>
                <a:chOff x="775" y="1966"/>
                <a:chExt cx="170" cy="169"/>
              </a:xfrm>
            </p:grpSpPr>
            <p:sp>
              <p:nvSpPr>
                <p:cNvPr id="167" name="Freeform 306"/>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 name="Freeform 307"/>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en-US"/>
                </a:p>
              </p:txBody>
            </p:sp>
            <p:sp>
              <p:nvSpPr>
                <p:cNvPr id="169" name="Rectangle 308"/>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 name="Rectangle 309"/>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p>
                  <a:endParaRPr lang="en-US"/>
                </a:p>
              </p:txBody>
            </p:sp>
            <p:sp>
              <p:nvSpPr>
                <p:cNvPr id="171" name="Freeform 310"/>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311"/>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en-US"/>
                </a:p>
              </p:txBody>
            </p:sp>
            <p:sp>
              <p:nvSpPr>
                <p:cNvPr id="173" name="Freeform 312"/>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 name="Freeform 313"/>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en-US"/>
                </a:p>
              </p:txBody>
            </p:sp>
            <p:sp>
              <p:nvSpPr>
                <p:cNvPr id="175" name="Freeform 314"/>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 name="Freeform 315"/>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en-US"/>
                </a:p>
              </p:txBody>
            </p:sp>
            <p:sp>
              <p:nvSpPr>
                <p:cNvPr id="177" name="Rectangle 316"/>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p>
                  <a:endParaRPr lang="en-US"/>
                </a:p>
              </p:txBody>
            </p:sp>
            <p:sp>
              <p:nvSpPr>
                <p:cNvPr id="178" name="Rectangle 317"/>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p>
                  <a:endParaRPr lang="en-US"/>
                </a:p>
              </p:txBody>
            </p:sp>
            <p:sp>
              <p:nvSpPr>
                <p:cNvPr id="179" name="Freeform 318"/>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 name="Freeform 319"/>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en-US"/>
                </a:p>
              </p:txBody>
            </p:sp>
            <p:sp>
              <p:nvSpPr>
                <p:cNvPr id="181" name="Freeform 320"/>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 name="Freeform 321"/>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en-US"/>
                </a:p>
              </p:txBody>
            </p:sp>
            <p:sp>
              <p:nvSpPr>
                <p:cNvPr id="183" name="Freeform 322"/>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 name="Freeform 323"/>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en-US"/>
                </a:p>
              </p:txBody>
            </p:sp>
            <p:sp>
              <p:nvSpPr>
                <p:cNvPr id="185" name="Rectangle 324"/>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 name="Rectangle 325"/>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p>
                  <a:endParaRPr lang="en-US"/>
                </a:p>
              </p:txBody>
            </p:sp>
          </p:grpSp>
          <p:grpSp>
            <p:nvGrpSpPr>
              <p:cNvPr id="139" name="Group 326"/>
              <p:cNvGrpSpPr>
                <a:grpSpLocks/>
              </p:cNvGrpSpPr>
              <p:nvPr/>
            </p:nvGrpSpPr>
            <p:grpSpPr bwMode="auto">
              <a:xfrm>
                <a:off x="1568" y="370"/>
                <a:ext cx="92" cy="56"/>
                <a:chOff x="820" y="2004"/>
                <a:chExt cx="92" cy="56"/>
              </a:xfrm>
            </p:grpSpPr>
            <p:grpSp>
              <p:nvGrpSpPr>
                <p:cNvPr id="140" name="Group 327"/>
                <p:cNvGrpSpPr>
                  <a:grpSpLocks/>
                </p:cNvGrpSpPr>
                <p:nvPr/>
              </p:nvGrpSpPr>
              <p:grpSpPr bwMode="auto">
                <a:xfrm>
                  <a:off x="820" y="2004"/>
                  <a:ext cx="92" cy="56"/>
                  <a:chOff x="820" y="2004"/>
                  <a:chExt cx="92" cy="56"/>
                </a:xfrm>
              </p:grpSpPr>
              <p:sp>
                <p:nvSpPr>
                  <p:cNvPr id="158" name="Oval 328"/>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Oval 329"/>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Oval 330"/>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Oval 331"/>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Oval 332"/>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 name="Oval 333"/>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 name="Oval 334"/>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 name="Oval 335"/>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 name="Oval 336"/>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1" name="Group 337"/>
                <p:cNvGrpSpPr>
                  <a:grpSpLocks/>
                </p:cNvGrpSpPr>
                <p:nvPr/>
              </p:nvGrpSpPr>
              <p:grpSpPr bwMode="auto">
                <a:xfrm>
                  <a:off x="820" y="2004"/>
                  <a:ext cx="92" cy="56"/>
                  <a:chOff x="820" y="2004"/>
                  <a:chExt cx="92" cy="56"/>
                </a:xfrm>
              </p:grpSpPr>
              <p:sp>
                <p:nvSpPr>
                  <p:cNvPr id="142" name="Arc 338"/>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Arc 339"/>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close/>
                      </a:path>
                    </a:pathLst>
                  </a:custGeom>
                  <a:solidFill>
                    <a:srgbClr val="E7EDED"/>
                  </a:solidFill>
                  <a:ln w="3175">
                    <a:solidFill>
                      <a:srgbClr val="6C8F93"/>
                    </a:solidFill>
                    <a:round/>
                    <a:headEnd/>
                    <a:tailEnd/>
                  </a:ln>
                </p:spPr>
                <p:txBody>
                  <a:bodyPr/>
                  <a:lstStyle/>
                  <a:p>
                    <a:endParaRPr lang="en-US"/>
                  </a:p>
                </p:txBody>
              </p:sp>
              <p:sp>
                <p:nvSpPr>
                  <p:cNvPr id="144" name="Arc 340"/>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Arc 341"/>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close/>
                      </a:path>
                    </a:pathLst>
                  </a:custGeom>
                  <a:solidFill>
                    <a:srgbClr val="E7EDED"/>
                  </a:solidFill>
                  <a:ln w="3175">
                    <a:solidFill>
                      <a:srgbClr val="6C8F93"/>
                    </a:solidFill>
                    <a:round/>
                    <a:headEnd/>
                    <a:tailEnd/>
                  </a:ln>
                </p:spPr>
                <p:txBody>
                  <a:bodyPr/>
                  <a:lstStyle/>
                  <a:p>
                    <a:endParaRPr lang="en-US"/>
                  </a:p>
                </p:txBody>
              </p:sp>
              <p:sp>
                <p:nvSpPr>
                  <p:cNvPr id="146" name="Arc 342"/>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Arc 343"/>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close/>
                      </a:path>
                    </a:pathLst>
                  </a:custGeom>
                  <a:solidFill>
                    <a:srgbClr val="E7EDED"/>
                  </a:solidFill>
                  <a:ln w="3175">
                    <a:solidFill>
                      <a:srgbClr val="6C8F93"/>
                    </a:solidFill>
                    <a:round/>
                    <a:headEnd/>
                    <a:tailEnd/>
                  </a:ln>
                </p:spPr>
                <p:txBody>
                  <a:bodyPr/>
                  <a:lstStyle/>
                  <a:p>
                    <a:endParaRPr lang="en-US"/>
                  </a:p>
                </p:txBody>
              </p:sp>
              <p:sp>
                <p:nvSpPr>
                  <p:cNvPr id="148" name="Arc 344"/>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 name="Arc 345"/>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close/>
                      </a:path>
                    </a:pathLst>
                  </a:custGeom>
                  <a:solidFill>
                    <a:srgbClr val="E7EDED"/>
                  </a:solidFill>
                  <a:ln w="3175">
                    <a:solidFill>
                      <a:srgbClr val="6C8F93"/>
                    </a:solidFill>
                    <a:round/>
                    <a:headEnd/>
                    <a:tailEnd/>
                  </a:ln>
                </p:spPr>
                <p:txBody>
                  <a:bodyPr/>
                  <a:lstStyle/>
                  <a:p>
                    <a:endParaRPr lang="en-US"/>
                  </a:p>
                </p:txBody>
              </p:sp>
              <p:sp>
                <p:nvSpPr>
                  <p:cNvPr id="150" name="Arc 346"/>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Arc 347"/>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close/>
                      </a:path>
                    </a:pathLst>
                  </a:custGeom>
                  <a:solidFill>
                    <a:srgbClr val="E7EDED"/>
                  </a:solidFill>
                  <a:ln w="3175">
                    <a:solidFill>
                      <a:srgbClr val="6C8F93"/>
                    </a:solidFill>
                    <a:round/>
                    <a:headEnd/>
                    <a:tailEnd/>
                  </a:ln>
                </p:spPr>
                <p:txBody>
                  <a:bodyPr/>
                  <a:lstStyle/>
                  <a:p>
                    <a:endParaRPr lang="en-US"/>
                  </a:p>
                </p:txBody>
              </p:sp>
              <p:sp>
                <p:nvSpPr>
                  <p:cNvPr id="152" name="Arc 348"/>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Arc 349"/>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close/>
                      </a:path>
                    </a:pathLst>
                  </a:custGeom>
                  <a:solidFill>
                    <a:srgbClr val="E7EDED"/>
                  </a:solidFill>
                  <a:ln w="3175">
                    <a:solidFill>
                      <a:srgbClr val="6C8F93"/>
                    </a:solidFill>
                    <a:round/>
                    <a:headEnd/>
                    <a:tailEnd/>
                  </a:ln>
                </p:spPr>
                <p:txBody>
                  <a:bodyPr/>
                  <a:lstStyle/>
                  <a:p>
                    <a:endParaRPr lang="en-US"/>
                  </a:p>
                </p:txBody>
              </p:sp>
              <p:sp>
                <p:nvSpPr>
                  <p:cNvPr id="154" name="Arc 350"/>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Arc 351"/>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close/>
                      </a:path>
                    </a:pathLst>
                  </a:custGeom>
                  <a:solidFill>
                    <a:srgbClr val="E7EDED"/>
                  </a:solidFill>
                  <a:ln w="3175">
                    <a:solidFill>
                      <a:srgbClr val="6C8F93"/>
                    </a:solidFill>
                    <a:round/>
                    <a:headEnd/>
                    <a:tailEnd/>
                  </a:ln>
                </p:spPr>
                <p:txBody>
                  <a:bodyPr/>
                  <a:lstStyle/>
                  <a:p>
                    <a:endParaRPr lang="en-US"/>
                  </a:p>
                </p:txBody>
              </p:sp>
              <p:sp>
                <p:nvSpPr>
                  <p:cNvPr id="156" name="Arc 352"/>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Arc 353"/>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close/>
                      </a:path>
                    </a:pathLst>
                  </a:custGeom>
                  <a:solidFill>
                    <a:srgbClr val="E7EDED"/>
                  </a:solidFill>
                  <a:ln w="3175">
                    <a:solidFill>
                      <a:srgbClr val="6C8F93"/>
                    </a:solidFill>
                    <a:round/>
                    <a:headEnd/>
                    <a:tailEnd/>
                  </a:ln>
                </p:spPr>
                <p:txBody>
                  <a:bodyPr/>
                  <a:lstStyle/>
                  <a:p>
                    <a:endParaRPr lang="en-US"/>
                  </a:p>
                </p:txBody>
              </p:sp>
            </p:grpSp>
          </p:grpSp>
        </p:grpSp>
        <p:pic>
          <p:nvPicPr>
            <p:cNvPr id="7" name="Picture 3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2175" y="1844676"/>
              <a:ext cx="11890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 name="Group 355"/>
            <p:cNvGrpSpPr>
              <a:grpSpLocks/>
            </p:cNvGrpSpPr>
            <p:nvPr/>
          </p:nvGrpSpPr>
          <p:grpSpPr bwMode="auto">
            <a:xfrm>
              <a:off x="3127376" y="2055814"/>
              <a:ext cx="1800225" cy="1622425"/>
              <a:chOff x="1358" y="1894"/>
              <a:chExt cx="2981" cy="1793"/>
            </a:xfrm>
          </p:grpSpPr>
          <p:sp>
            <p:nvSpPr>
              <p:cNvPr id="122" name="Oval 356"/>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Oval 357"/>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 name="Oval 358"/>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 name="Oval 359"/>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 name="Oval 360"/>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 name="Oval 361"/>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 name="Oval 362"/>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 name="Oval 363"/>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 name="Oval 364"/>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9" name="Group 365"/>
            <p:cNvGrpSpPr>
              <a:grpSpLocks/>
            </p:cNvGrpSpPr>
            <p:nvPr/>
          </p:nvGrpSpPr>
          <p:grpSpPr bwMode="auto">
            <a:xfrm>
              <a:off x="4854576" y="2149475"/>
              <a:ext cx="2411413" cy="1677988"/>
              <a:chOff x="1358" y="1894"/>
              <a:chExt cx="2981" cy="1793"/>
            </a:xfrm>
          </p:grpSpPr>
          <p:sp>
            <p:nvSpPr>
              <p:cNvPr id="113" name="Oval 366"/>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Oval 367"/>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Oval 368"/>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Oval 369"/>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Oval 370"/>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 name="Oval 371"/>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Oval 372"/>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Oval 373"/>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Oval 374"/>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 name="Group 375"/>
            <p:cNvGrpSpPr>
              <a:grpSpLocks/>
            </p:cNvGrpSpPr>
            <p:nvPr/>
          </p:nvGrpSpPr>
          <p:grpSpPr bwMode="auto">
            <a:xfrm>
              <a:off x="4887914" y="2179638"/>
              <a:ext cx="2390775" cy="1706562"/>
              <a:chOff x="1358" y="1886"/>
              <a:chExt cx="2989" cy="1810"/>
            </a:xfrm>
          </p:grpSpPr>
          <p:sp>
            <p:nvSpPr>
              <p:cNvPr id="97" name="Arc 376"/>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Arc 377"/>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close/>
                  </a:path>
                </a:pathLst>
              </a:custGeom>
              <a:solidFill>
                <a:srgbClr val="B6C7C9"/>
              </a:solidFill>
              <a:ln w="22225">
                <a:solidFill>
                  <a:srgbClr val="6C8F93"/>
                </a:solidFill>
                <a:round/>
                <a:headEnd/>
                <a:tailEnd/>
              </a:ln>
            </p:spPr>
            <p:txBody>
              <a:bodyPr/>
              <a:lstStyle/>
              <a:p>
                <a:endParaRPr lang="en-US"/>
              </a:p>
            </p:txBody>
          </p:sp>
          <p:sp>
            <p:nvSpPr>
              <p:cNvPr id="99" name="Arc 378"/>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Arc 379"/>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close/>
                  </a:path>
                </a:pathLst>
              </a:custGeom>
              <a:solidFill>
                <a:srgbClr val="B6C7C9"/>
              </a:solidFill>
              <a:ln w="22225">
                <a:solidFill>
                  <a:srgbClr val="6C8F93"/>
                </a:solidFill>
                <a:round/>
                <a:headEnd/>
                <a:tailEnd/>
              </a:ln>
            </p:spPr>
            <p:txBody>
              <a:bodyPr/>
              <a:lstStyle/>
              <a:p>
                <a:endParaRPr lang="en-US"/>
              </a:p>
            </p:txBody>
          </p:sp>
          <p:sp>
            <p:nvSpPr>
              <p:cNvPr id="101" name="Arc 380"/>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Arc 381"/>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close/>
                  </a:path>
                </a:pathLst>
              </a:custGeom>
              <a:solidFill>
                <a:srgbClr val="B6C7C9"/>
              </a:solidFill>
              <a:ln w="22225">
                <a:solidFill>
                  <a:srgbClr val="6C8F93"/>
                </a:solidFill>
                <a:round/>
                <a:headEnd/>
                <a:tailEnd/>
              </a:ln>
            </p:spPr>
            <p:txBody>
              <a:bodyPr/>
              <a:lstStyle/>
              <a:p>
                <a:endParaRPr lang="en-US"/>
              </a:p>
            </p:txBody>
          </p:sp>
          <p:sp>
            <p:nvSpPr>
              <p:cNvPr id="103" name="Arc 382"/>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Arc 383"/>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close/>
                  </a:path>
                </a:pathLst>
              </a:custGeom>
              <a:solidFill>
                <a:srgbClr val="B6C7C9"/>
              </a:solidFill>
              <a:ln w="22225">
                <a:solidFill>
                  <a:srgbClr val="6C8F93"/>
                </a:solidFill>
                <a:round/>
                <a:headEnd/>
                <a:tailEnd/>
              </a:ln>
            </p:spPr>
            <p:txBody>
              <a:bodyPr/>
              <a:lstStyle/>
              <a:p>
                <a:endParaRPr lang="en-US"/>
              </a:p>
            </p:txBody>
          </p:sp>
          <p:sp>
            <p:nvSpPr>
              <p:cNvPr id="105" name="Arc 384"/>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Arc 385"/>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close/>
                  </a:path>
                </a:pathLst>
              </a:custGeom>
              <a:solidFill>
                <a:srgbClr val="B6C7C9"/>
              </a:solidFill>
              <a:ln w="22225">
                <a:solidFill>
                  <a:srgbClr val="6C8F93"/>
                </a:solidFill>
                <a:round/>
                <a:headEnd/>
                <a:tailEnd/>
              </a:ln>
            </p:spPr>
            <p:txBody>
              <a:bodyPr/>
              <a:lstStyle/>
              <a:p>
                <a:endParaRPr lang="en-US"/>
              </a:p>
            </p:txBody>
          </p:sp>
          <p:sp>
            <p:nvSpPr>
              <p:cNvPr id="107" name="Arc 386"/>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Arc 387"/>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close/>
                  </a:path>
                </a:pathLst>
              </a:custGeom>
              <a:solidFill>
                <a:srgbClr val="B6C7C9"/>
              </a:solidFill>
              <a:ln w="22225">
                <a:solidFill>
                  <a:srgbClr val="6C8F93"/>
                </a:solidFill>
                <a:round/>
                <a:headEnd/>
                <a:tailEnd/>
              </a:ln>
            </p:spPr>
            <p:txBody>
              <a:bodyPr/>
              <a:lstStyle/>
              <a:p>
                <a:endParaRPr lang="en-US"/>
              </a:p>
            </p:txBody>
          </p:sp>
          <p:sp>
            <p:nvSpPr>
              <p:cNvPr id="109" name="Arc 388"/>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Arc 389"/>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close/>
                  </a:path>
                </a:pathLst>
              </a:custGeom>
              <a:solidFill>
                <a:srgbClr val="B6C7C9"/>
              </a:solidFill>
              <a:ln w="22225">
                <a:solidFill>
                  <a:srgbClr val="6C8F93"/>
                </a:solidFill>
                <a:round/>
                <a:headEnd/>
                <a:tailEnd/>
              </a:ln>
            </p:spPr>
            <p:txBody>
              <a:bodyPr/>
              <a:lstStyle/>
              <a:p>
                <a:endParaRPr lang="en-US"/>
              </a:p>
            </p:txBody>
          </p:sp>
          <p:sp>
            <p:nvSpPr>
              <p:cNvPr id="111" name="Arc 390"/>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Arc 391"/>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close/>
                  </a:path>
                </a:pathLst>
              </a:custGeom>
              <a:solidFill>
                <a:srgbClr val="B6C7C9"/>
              </a:solidFill>
              <a:ln w="22225">
                <a:solidFill>
                  <a:srgbClr val="6C8F93"/>
                </a:solidFill>
                <a:round/>
                <a:headEnd/>
                <a:tailEnd/>
              </a:ln>
            </p:spPr>
            <p:txBody>
              <a:bodyPr/>
              <a:lstStyle/>
              <a:p>
                <a:endParaRPr lang="en-US"/>
              </a:p>
            </p:txBody>
          </p:sp>
        </p:grpSp>
        <p:grpSp>
          <p:nvGrpSpPr>
            <p:cNvPr id="11" name="Group 392"/>
            <p:cNvGrpSpPr>
              <a:grpSpLocks/>
            </p:cNvGrpSpPr>
            <p:nvPr/>
          </p:nvGrpSpPr>
          <p:grpSpPr bwMode="auto">
            <a:xfrm>
              <a:off x="3127376" y="2055813"/>
              <a:ext cx="1800225" cy="1651000"/>
              <a:chOff x="1358" y="1886"/>
              <a:chExt cx="2989" cy="1810"/>
            </a:xfrm>
          </p:grpSpPr>
          <p:sp>
            <p:nvSpPr>
              <p:cNvPr id="81" name="Arc 393"/>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Arc 394"/>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close/>
                  </a:path>
                </a:pathLst>
              </a:custGeom>
              <a:solidFill>
                <a:srgbClr val="B6C7C9"/>
              </a:solidFill>
              <a:ln w="22225">
                <a:solidFill>
                  <a:srgbClr val="6C8F93"/>
                </a:solidFill>
                <a:round/>
                <a:headEnd/>
                <a:tailEnd/>
              </a:ln>
            </p:spPr>
            <p:txBody>
              <a:bodyPr/>
              <a:lstStyle/>
              <a:p>
                <a:endParaRPr lang="en-US"/>
              </a:p>
            </p:txBody>
          </p:sp>
          <p:sp>
            <p:nvSpPr>
              <p:cNvPr id="83" name="Arc 395"/>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Arc 396"/>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close/>
                  </a:path>
                </a:pathLst>
              </a:custGeom>
              <a:solidFill>
                <a:srgbClr val="B6C7C9"/>
              </a:solidFill>
              <a:ln w="22225">
                <a:solidFill>
                  <a:srgbClr val="6C8F93"/>
                </a:solidFill>
                <a:round/>
                <a:headEnd/>
                <a:tailEnd/>
              </a:ln>
            </p:spPr>
            <p:txBody>
              <a:bodyPr/>
              <a:lstStyle/>
              <a:p>
                <a:endParaRPr lang="en-US"/>
              </a:p>
            </p:txBody>
          </p:sp>
          <p:sp>
            <p:nvSpPr>
              <p:cNvPr id="85" name="Arc 397"/>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Arc 398"/>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close/>
                  </a:path>
                </a:pathLst>
              </a:custGeom>
              <a:solidFill>
                <a:srgbClr val="B6C7C9"/>
              </a:solidFill>
              <a:ln w="22225">
                <a:solidFill>
                  <a:srgbClr val="6C8F93"/>
                </a:solidFill>
                <a:round/>
                <a:headEnd/>
                <a:tailEnd/>
              </a:ln>
            </p:spPr>
            <p:txBody>
              <a:bodyPr/>
              <a:lstStyle/>
              <a:p>
                <a:endParaRPr lang="en-US"/>
              </a:p>
            </p:txBody>
          </p:sp>
          <p:sp>
            <p:nvSpPr>
              <p:cNvPr id="87" name="Arc 399"/>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Arc 400"/>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close/>
                  </a:path>
                </a:pathLst>
              </a:custGeom>
              <a:solidFill>
                <a:srgbClr val="B6C7C9"/>
              </a:solidFill>
              <a:ln w="22225">
                <a:solidFill>
                  <a:srgbClr val="6C8F93"/>
                </a:solidFill>
                <a:round/>
                <a:headEnd/>
                <a:tailEnd/>
              </a:ln>
            </p:spPr>
            <p:txBody>
              <a:bodyPr/>
              <a:lstStyle/>
              <a:p>
                <a:endParaRPr lang="en-US"/>
              </a:p>
            </p:txBody>
          </p:sp>
          <p:sp>
            <p:nvSpPr>
              <p:cNvPr id="89" name="Arc 401"/>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Arc 402"/>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close/>
                  </a:path>
                </a:pathLst>
              </a:custGeom>
              <a:solidFill>
                <a:srgbClr val="B6C7C9"/>
              </a:solidFill>
              <a:ln w="22225">
                <a:solidFill>
                  <a:srgbClr val="6C8F93"/>
                </a:solidFill>
                <a:round/>
                <a:headEnd/>
                <a:tailEnd/>
              </a:ln>
            </p:spPr>
            <p:txBody>
              <a:bodyPr/>
              <a:lstStyle/>
              <a:p>
                <a:endParaRPr lang="en-US"/>
              </a:p>
            </p:txBody>
          </p:sp>
          <p:sp>
            <p:nvSpPr>
              <p:cNvPr id="91" name="Arc 403"/>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Arc 404"/>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close/>
                  </a:path>
                </a:pathLst>
              </a:custGeom>
              <a:solidFill>
                <a:srgbClr val="B6C7C9"/>
              </a:solidFill>
              <a:ln w="22225">
                <a:solidFill>
                  <a:srgbClr val="6C8F93"/>
                </a:solidFill>
                <a:round/>
                <a:headEnd/>
                <a:tailEnd/>
              </a:ln>
            </p:spPr>
            <p:txBody>
              <a:bodyPr/>
              <a:lstStyle/>
              <a:p>
                <a:endParaRPr lang="en-US"/>
              </a:p>
            </p:txBody>
          </p:sp>
          <p:sp>
            <p:nvSpPr>
              <p:cNvPr id="93" name="Arc 405"/>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Arc 406"/>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close/>
                  </a:path>
                </a:pathLst>
              </a:custGeom>
              <a:solidFill>
                <a:srgbClr val="B6C7C9"/>
              </a:solidFill>
              <a:ln w="22225">
                <a:solidFill>
                  <a:srgbClr val="6C8F93"/>
                </a:solidFill>
                <a:round/>
                <a:headEnd/>
                <a:tailEnd/>
              </a:ln>
            </p:spPr>
            <p:txBody>
              <a:bodyPr/>
              <a:lstStyle/>
              <a:p>
                <a:endParaRPr lang="en-US"/>
              </a:p>
            </p:txBody>
          </p:sp>
          <p:sp>
            <p:nvSpPr>
              <p:cNvPr id="95" name="Arc 407"/>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Arc 408"/>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close/>
                  </a:path>
                </a:pathLst>
              </a:custGeom>
              <a:solidFill>
                <a:srgbClr val="B6C7C9"/>
              </a:solidFill>
              <a:ln w="22225">
                <a:solidFill>
                  <a:srgbClr val="6C8F93"/>
                </a:solidFill>
                <a:round/>
                <a:headEnd/>
                <a:tailEnd/>
              </a:ln>
            </p:spPr>
            <p:txBody>
              <a:bodyPr/>
              <a:lstStyle/>
              <a:p>
                <a:endParaRPr lang="en-US"/>
              </a:p>
            </p:txBody>
          </p:sp>
        </p:grpSp>
        <p:sp>
          <p:nvSpPr>
            <p:cNvPr id="12" name="Line 409"/>
            <p:cNvSpPr>
              <a:spLocks noChangeShapeType="1"/>
            </p:cNvSpPr>
            <p:nvPr/>
          </p:nvSpPr>
          <p:spPr bwMode="auto">
            <a:xfrm>
              <a:off x="3438525" y="2330450"/>
              <a:ext cx="280988" cy="495300"/>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13" name="Line 410"/>
            <p:cNvSpPr>
              <a:spLocks noChangeShapeType="1"/>
            </p:cNvSpPr>
            <p:nvPr/>
          </p:nvSpPr>
          <p:spPr bwMode="auto">
            <a:xfrm flipH="1">
              <a:off x="3765551" y="2605088"/>
              <a:ext cx="608013" cy="220662"/>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14" name="Line 411"/>
            <p:cNvSpPr>
              <a:spLocks noChangeShapeType="1"/>
            </p:cNvSpPr>
            <p:nvPr/>
          </p:nvSpPr>
          <p:spPr bwMode="auto">
            <a:xfrm flipH="1" flipV="1">
              <a:off x="3719514" y="2881314"/>
              <a:ext cx="420687" cy="439737"/>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15" name="Line 412"/>
            <p:cNvSpPr>
              <a:spLocks noChangeShapeType="1"/>
            </p:cNvSpPr>
            <p:nvPr/>
          </p:nvSpPr>
          <p:spPr bwMode="auto">
            <a:xfrm flipH="1" flipV="1">
              <a:off x="4419601" y="2605089"/>
              <a:ext cx="511175" cy="153987"/>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16" name="Line 413"/>
            <p:cNvSpPr>
              <a:spLocks noChangeShapeType="1"/>
            </p:cNvSpPr>
            <p:nvPr/>
          </p:nvSpPr>
          <p:spPr bwMode="auto">
            <a:xfrm flipH="1">
              <a:off x="4140201" y="2835276"/>
              <a:ext cx="790575" cy="430213"/>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17" name="Line 414"/>
            <p:cNvSpPr>
              <a:spLocks noChangeShapeType="1"/>
            </p:cNvSpPr>
            <p:nvPr/>
          </p:nvSpPr>
          <p:spPr bwMode="auto">
            <a:xfrm flipH="1">
              <a:off x="5103813" y="2533651"/>
              <a:ext cx="1028700" cy="112713"/>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18" name="Line 415"/>
            <p:cNvSpPr>
              <a:spLocks noChangeShapeType="1"/>
            </p:cNvSpPr>
            <p:nvPr/>
          </p:nvSpPr>
          <p:spPr bwMode="auto">
            <a:xfrm flipH="1" flipV="1">
              <a:off x="5149851" y="2646363"/>
              <a:ext cx="373063" cy="660400"/>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19" name="Line 416"/>
            <p:cNvSpPr>
              <a:spLocks noChangeShapeType="1"/>
            </p:cNvSpPr>
            <p:nvPr/>
          </p:nvSpPr>
          <p:spPr bwMode="auto">
            <a:xfrm flipH="1" flipV="1">
              <a:off x="5149851" y="2589213"/>
              <a:ext cx="561975" cy="330200"/>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20" name="Line 417"/>
            <p:cNvSpPr>
              <a:spLocks noChangeShapeType="1"/>
            </p:cNvSpPr>
            <p:nvPr/>
          </p:nvSpPr>
          <p:spPr bwMode="auto">
            <a:xfrm flipH="1" flipV="1">
              <a:off x="5711826" y="2919413"/>
              <a:ext cx="1122363" cy="55562"/>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21" name="Line 418"/>
            <p:cNvSpPr>
              <a:spLocks noChangeShapeType="1"/>
            </p:cNvSpPr>
            <p:nvPr/>
          </p:nvSpPr>
          <p:spPr bwMode="auto">
            <a:xfrm flipH="1" flipV="1">
              <a:off x="6178550" y="2533650"/>
              <a:ext cx="514350" cy="166688"/>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22" name="Line 419"/>
            <p:cNvSpPr>
              <a:spLocks noChangeShapeType="1"/>
            </p:cNvSpPr>
            <p:nvPr/>
          </p:nvSpPr>
          <p:spPr bwMode="auto">
            <a:xfrm flipH="1">
              <a:off x="5522914" y="3360738"/>
              <a:ext cx="1030287" cy="0"/>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23" name="Line 420"/>
            <p:cNvSpPr>
              <a:spLocks noChangeShapeType="1"/>
            </p:cNvSpPr>
            <p:nvPr/>
          </p:nvSpPr>
          <p:spPr bwMode="auto">
            <a:xfrm flipV="1">
              <a:off x="6599239" y="2974976"/>
              <a:ext cx="280987" cy="385763"/>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24" name="Line 421"/>
            <p:cNvSpPr>
              <a:spLocks noChangeShapeType="1"/>
            </p:cNvSpPr>
            <p:nvPr/>
          </p:nvSpPr>
          <p:spPr bwMode="auto">
            <a:xfrm flipH="1" flipV="1">
              <a:off x="6738939" y="2700339"/>
              <a:ext cx="141287" cy="274637"/>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25" name="Line 422"/>
            <p:cNvSpPr>
              <a:spLocks noChangeShapeType="1"/>
            </p:cNvSpPr>
            <p:nvPr/>
          </p:nvSpPr>
          <p:spPr bwMode="auto">
            <a:xfrm flipH="1">
              <a:off x="6683375" y="3216275"/>
              <a:ext cx="457200" cy="228600"/>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pic>
          <p:nvPicPr>
            <p:cNvPr id="26" name="Picture 4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101" y="2219326"/>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Line 424"/>
            <p:cNvSpPr>
              <a:spLocks noChangeShapeType="1"/>
            </p:cNvSpPr>
            <p:nvPr/>
          </p:nvSpPr>
          <p:spPr bwMode="auto">
            <a:xfrm flipV="1">
              <a:off x="3111501" y="2881313"/>
              <a:ext cx="608013" cy="165100"/>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pic>
          <p:nvPicPr>
            <p:cNvPr id="28" name="Picture 4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3776" y="2747964"/>
              <a:ext cx="3651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 name="Picture 42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7350" y="2508251"/>
              <a:ext cx="3635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 name="Picture 42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2876" y="3224214"/>
              <a:ext cx="3667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1" name="Picture 42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0988" y="3255964"/>
              <a:ext cx="3921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 name="Picture 42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6876" y="2809875"/>
              <a:ext cx="3921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 name="Picture 4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101" y="2436814"/>
              <a:ext cx="3921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4" name="Picture 43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8113" y="2584450"/>
              <a:ext cx="3921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 name="Picture 4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2538" y="3300414"/>
              <a:ext cx="3921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 name="Picture 4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5113" y="2897189"/>
              <a:ext cx="3921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7" name="Text Box 434"/>
            <p:cNvSpPr txBox="1">
              <a:spLocks noChangeArrowheads="1"/>
            </p:cNvSpPr>
            <p:nvPr/>
          </p:nvSpPr>
          <p:spPr bwMode="auto">
            <a:xfrm>
              <a:off x="5345113" y="1798639"/>
              <a:ext cx="1412546"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430" tIns="45716" rIns="91430" bIns="45716">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r>
                <a:rPr lang="en-US" b="1">
                  <a:latin typeface="Arial" charset="0"/>
                </a:rPr>
                <a:t>Backbone</a:t>
              </a:r>
            </a:p>
          </p:txBody>
        </p:sp>
        <p:sp>
          <p:nvSpPr>
            <p:cNvPr id="38" name="Text Box 435"/>
            <p:cNvSpPr txBox="1">
              <a:spLocks noChangeArrowheads="1"/>
            </p:cNvSpPr>
            <p:nvPr/>
          </p:nvSpPr>
          <p:spPr bwMode="auto">
            <a:xfrm>
              <a:off x="4625976" y="1997076"/>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430" tIns="45716" rIns="91430" bIns="45716">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r>
                <a:rPr lang="en-US" b="1">
                  <a:latin typeface="Arial" charset="0"/>
                </a:rPr>
                <a:t>ISP</a:t>
              </a:r>
            </a:p>
          </p:txBody>
        </p:sp>
        <p:pic>
          <p:nvPicPr>
            <p:cNvPr id="39" name="Picture 43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6714" y="2895600"/>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 name="Picture 43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4576" y="2606675"/>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41" name="Group 438"/>
            <p:cNvGrpSpPr>
              <a:grpSpLocks/>
            </p:cNvGrpSpPr>
            <p:nvPr/>
          </p:nvGrpSpPr>
          <p:grpSpPr bwMode="auto">
            <a:xfrm>
              <a:off x="7292976" y="2073276"/>
              <a:ext cx="1800225" cy="1624013"/>
              <a:chOff x="1358" y="1894"/>
              <a:chExt cx="2981" cy="1793"/>
            </a:xfrm>
          </p:grpSpPr>
          <p:sp>
            <p:nvSpPr>
              <p:cNvPr id="72" name="Oval 439"/>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Oval 440"/>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Oval 441"/>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Oval 442"/>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Oval 443"/>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Oval 444"/>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Oval 445"/>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Oval 446"/>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Oval 447"/>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2" name="Group 448"/>
            <p:cNvGrpSpPr>
              <a:grpSpLocks/>
            </p:cNvGrpSpPr>
            <p:nvPr/>
          </p:nvGrpSpPr>
          <p:grpSpPr bwMode="auto">
            <a:xfrm>
              <a:off x="7292976" y="2073275"/>
              <a:ext cx="1800225" cy="1652588"/>
              <a:chOff x="1358" y="1886"/>
              <a:chExt cx="2989" cy="1810"/>
            </a:xfrm>
          </p:grpSpPr>
          <p:sp>
            <p:nvSpPr>
              <p:cNvPr id="56" name="Arc 449"/>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Arc 450"/>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close/>
                  </a:path>
                </a:pathLst>
              </a:custGeom>
              <a:solidFill>
                <a:srgbClr val="B6C7C9"/>
              </a:solidFill>
              <a:ln w="22225">
                <a:solidFill>
                  <a:srgbClr val="6C8F93"/>
                </a:solidFill>
                <a:round/>
                <a:headEnd/>
                <a:tailEnd/>
              </a:ln>
            </p:spPr>
            <p:txBody>
              <a:bodyPr/>
              <a:lstStyle/>
              <a:p>
                <a:endParaRPr lang="en-US"/>
              </a:p>
            </p:txBody>
          </p:sp>
          <p:sp>
            <p:nvSpPr>
              <p:cNvPr id="58" name="Arc 451"/>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 name="Arc 452"/>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close/>
                  </a:path>
                </a:pathLst>
              </a:custGeom>
              <a:solidFill>
                <a:srgbClr val="B6C7C9"/>
              </a:solidFill>
              <a:ln w="22225">
                <a:solidFill>
                  <a:srgbClr val="6C8F93"/>
                </a:solidFill>
                <a:round/>
                <a:headEnd/>
                <a:tailEnd/>
              </a:ln>
            </p:spPr>
            <p:txBody>
              <a:bodyPr/>
              <a:lstStyle/>
              <a:p>
                <a:endParaRPr lang="en-US"/>
              </a:p>
            </p:txBody>
          </p:sp>
          <p:sp>
            <p:nvSpPr>
              <p:cNvPr id="60" name="Arc 453"/>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Arc 454"/>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close/>
                  </a:path>
                </a:pathLst>
              </a:custGeom>
              <a:solidFill>
                <a:srgbClr val="B6C7C9"/>
              </a:solidFill>
              <a:ln w="22225">
                <a:solidFill>
                  <a:srgbClr val="6C8F93"/>
                </a:solidFill>
                <a:round/>
                <a:headEnd/>
                <a:tailEnd/>
              </a:ln>
            </p:spPr>
            <p:txBody>
              <a:bodyPr/>
              <a:lstStyle/>
              <a:p>
                <a:endParaRPr lang="en-US"/>
              </a:p>
            </p:txBody>
          </p:sp>
          <p:sp>
            <p:nvSpPr>
              <p:cNvPr id="62" name="Arc 455"/>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Arc 456"/>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close/>
                  </a:path>
                </a:pathLst>
              </a:custGeom>
              <a:solidFill>
                <a:srgbClr val="B6C7C9"/>
              </a:solidFill>
              <a:ln w="22225">
                <a:solidFill>
                  <a:srgbClr val="6C8F93"/>
                </a:solidFill>
                <a:round/>
                <a:headEnd/>
                <a:tailEnd/>
              </a:ln>
            </p:spPr>
            <p:txBody>
              <a:bodyPr/>
              <a:lstStyle/>
              <a:p>
                <a:endParaRPr lang="en-US"/>
              </a:p>
            </p:txBody>
          </p:sp>
          <p:sp>
            <p:nvSpPr>
              <p:cNvPr id="64" name="Arc 457"/>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 name="Arc 458"/>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close/>
                  </a:path>
                </a:pathLst>
              </a:custGeom>
              <a:solidFill>
                <a:srgbClr val="B6C7C9"/>
              </a:solidFill>
              <a:ln w="22225">
                <a:solidFill>
                  <a:srgbClr val="6C8F93"/>
                </a:solidFill>
                <a:round/>
                <a:headEnd/>
                <a:tailEnd/>
              </a:ln>
            </p:spPr>
            <p:txBody>
              <a:bodyPr/>
              <a:lstStyle/>
              <a:p>
                <a:endParaRPr lang="en-US"/>
              </a:p>
            </p:txBody>
          </p:sp>
          <p:sp>
            <p:nvSpPr>
              <p:cNvPr id="66" name="Arc 459"/>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Arc 460"/>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close/>
                  </a:path>
                </a:pathLst>
              </a:custGeom>
              <a:solidFill>
                <a:srgbClr val="B6C7C9"/>
              </a:solidFill>
              <a:ln w="22225">
                <a:solidFill>
                  <a:srgbClr val="6C8F93"/>
                </a:solidFill>
                <a:round/>
                <a:headEnd/>
                <a:tailEnd/>
              </a:ln>
            </p:spPr>
            <p:txBody>
              <a:bodyPr/>
              <a:lstStyle/>
              <a:p>
                <a:endParaRPr lang="en-US"/>
              </a:p>
            </p:txBody>
          </p:sp>
          <p:sp>
            <p:nvSpPr>
              <p:cNvPr id="68" name="Arc 461"/>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Arc 462"/>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close/>
                  </a:path>
                </a:pathLst>
              </a:custGeom>
              <a:solidFill>
                <a:srgbClr val="B6C7C9"/>
              </a:solidFill>
              <a:ln w="22225">
                <a:solidFill>
                  <a:srgbClr val="6C8F93"/>
                </a:solidFill>
                <a:round/>
                <a:headEnd/>
                <a:tailEnd/>
              </a:ln>
            </p:spPr>
            <p:txBody>
              <a:bodyPr/>
              <a:lstStyle/>
              <a:p>
                <a:endParaRPr lang="en-US"/>
              </a:p>
            </p:txBody>
          </p:sp>
          <p:sp>
            <p:nvSpPr>
              <p:cNvPr id="70" name="Arc 463"/>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 name="Arc 464"/>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close/>
                  </a:path>
                </a:pathLst>
              </a:custGeom>
              <a:solidFill>
                <a:srgbClr val="B6C7C9"/>
              </a:solidFill>
              <a:ln w="22225">
                <a:solidFill>
                  <a:srgbClr val="6C8F93"/>
                </a:solidFill>
                <a:round/>
                <a:headEnd/>
                <a:tailEnd/>
              </a:ln>
            </p:spPr>
            <p:txBody>
              <a:bodyPr/>
              <a:lstStyle/>
              <a:p>
                <a:endParaRPr lang="en-US"/>
              </a:p>
            </p:txBody>
          </p:sp>
        </p:grpSp>
        <p:sp>
          <p:nvSpPr>
            <p:cNvPr id="43" name="Line 465"/>
            <p:cNvSpPr>
              <a:spLocks noChangeShapeType="1"/>
            </p:cNvSpPr>
            <p:nvPr/>
          </p:nvSpPr>
          <p:spPr bwMode="auto">
            <a:xfrm flipH="1">
              <a:off x="7931151" y="2624138"/>
              <a:ext cx="608013" cy="222250"/>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44" name="Line 466"/>
            <p:cNvSpPr>
              <a:spLocks noChangeShapeType="1"/>
            </p:cNvSpPr>
            <p:nvPr/>
          </p:nvSpPr>
          <p:spPr bwMode="auto">
            <a:xfrm flipH="1" flipV="1">
              <a:off x="7885114" y="2900364"/>
              <a:ext cx="420687" cy="439737"/>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45" name="Line 467"/>
            <p:cNvSpPr>
              <a:spLocks noChangeShapeType="1"/>
            </p:cNvSpPr>
            <p:nvPr/>
          </p:nvSpPr>
          <p:spPr bwMode="auto">
            <a:xfrm flipH="1" flipV="1">
              <a:off x="8586788" y="2624139"/>
              <a:ext cx="419100" cy="771525"/>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46" name="Line 468"/>
            <p:cNvSpPr>
              <a:spLocks noChangeShapeType="1"/>
            </p:cNvSpPr>
            <p:nvPr/>
          </p:nvSpPr>
          <p:spPr bwMode="auto">
            <a:xfrm flipH="1" flipV="1">
              <a:off x="8305800" y="3286125"/>
              <a:ext cx="700088" cy="109538"/>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sp>
          <p:nvSpPr>
            <p:cNvPr id="47" name="Line 469"/>
            <p:cNvSpPr>
              <a:spLocks noChangeShapeType="1"/>
            </p:cNvSpPr>
            <p:nvPr/>
          </p:nvSpPr>
          <p:spPr bwMode="auto">
            <a:xfrm flipV="1">
              <a:off x="7275513" y="2900363"/>
              <a:ext cx="609600" cy="165100"/>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pic>
          <p:nvPicPr>
            <p:cNvPr id="4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964" y="2767014"/>
              <a:ext cx="3635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9" name="Picture 47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8476" y="3243264"/>
              <a:ext cx="3667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 name="Text Box 472"/>
            <p:cNvSpPr txBox="1">
              <a:spLocks noChangeArrowheads="1"/>
            </p:cNvSpPr>
            <p:nvPr/>
          </p:nvSpPr>
          <p:spPr bwMode="auto">
            <a:xfrm>
              <a:off x="7359651" y="1849439"/>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430" tIns="45716" rIns="91430" bIns="45716">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r>
                <a:rPr lang="en-US" b="1">
                  <a:latin typeface="Arial" charset="0"/>
                </a:rPr>
                <a:t>ISP</a:t>
              </a:r>
            </a:p>
          </p:txBody>
        </p:sp>
        <p:pic>
          <p:nvPicPr>
            <p:cNvPr id="51" name="Picture 47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64376" y="2987675"/>
              <a:ext cx="365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2" name="Picture 47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93164" y="3243264"/>
              <a:ext cx="3651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3" name="Line 475"/>
            <p:cNvSpPr>
              <a:spLocks noChangeShapeType="1"/>
            </p:cNvSpPr>
            <p:nvPr/>
          </p:nvSpPr>
          <p:spPr bwMode="auto">
            <a:xfrm flipH="1">
              <a:off x="8502650" y="2306638"/>
              <a:ext cx="457200" cy="304800"/>
            </a:xfrm>
            <a:prstGeom prst="line">
              <a:avLst/>
            </a:prstGeom>
            <a:noFill/>
            <a:ln w="3175">
              <a:solidFill>
                <a:srgbClr val="00B9EA"/>
              </a:solidFill>
              <a:round/>
              <a:headEnd/>
              <a:tailEnd/>
            </a:ln>
            <a:effectLst>
              <a:outerShdw dist="17961" dir="2700000" algn="ctr" rotWithShape="0">
                <a:schemeClr val="tx1"/>
              </a:outerShdw>
            </a:effectLst>
          </p:spPr>
          <p:txBody>
            <a:bodyPr wrap="none" anchor="ctr"/>
            <a:lstStyle/>
            <a:p>
              <a:pPr>
                <a:defRPr/>
              </a:pPr>
              <a:endParaRPr lang="en-US">
                <a:latin typeface="Tahoma" pitchFamily="34" charset="0"/>
              </a:endParaRPr>
            </a:p>
          </p:txBody>
        </p:sp>
        <p:pic>
          <p:nvPicPr>
            <p:cNvPr id="54" name="Picture 47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50301" y="2219325"/>
              <a:ext cx="365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5" name="Picture 47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1364" y="2527301"/>
              <a:ext cx="365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482" name="Rectangle 481"/>
          <p:cNvSpPr/>
          <p:nvPr/>
        </p:nvSpPr>
        <p:spPr>
          <a:xfrm>
            <a:off x="6205988" y="5026515"/>
            <a:ext cx="5637877" cy="646331"/>
          </a:xfrm>
          <a:prstGeom prst="rect">
            <a:avLst/>
          </a:prstGeom>
          <a:ln>
            <a:solidFill>
              <a:srgbClr val="FF0000"/>
            </a:solidFill>
          </a:ln>
        </p:spPr>
        <p:txBody>
          <a:bodyPr wrap="square">
            <a:spAutoFit/>
          </a:bodyPr>
          <a:lstStyle/>
          <a:p>
            <a:r>
              <a:rPr lang="en-GB" dirty="0">
                <a:hlinkClick r:id="rId10"/>
              </a:rPr>
              <a:t>https://www.zdnet.com/article/internet-experiment-goes-wrong-takes-down-a-bunch-of-linux-routers</a:t>
            </a:r>
            <a:r>
              <a:rPr lang="en-GB" dirty="0" smtClean="0">
                <a:hlinkClick r:id="rId10"/>
              </a:rPr>
              <a:t>/</a:t>
            </a:r>
            <a:r>
              <a:rPr lang="en-GB" dirty="0" smtClean="0"/>
              <a:t> </a:t>
            </a:r>
            <a:endParaRPr lang="en-GB" dirty="0"/>
          </a:p>
        </p:txBody>
      </p:sp>
      <p:cxnSp>
        <p:nvCxnSpPr>
          <p:cNvPr id="484" name="Straight Arrow Connector 483"/>
          <p:cNvCxnSpPr/>
          <p:nvPr/>
        </p:nvCxnSpPr>
        <p:spPr>
          <a:xfrm>
            <a:off x="5398175" y="5331551"/>
            <a:ext cx="5080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6370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703392"/>
          </a:xfrm>
        </p:spPr>
        <p:txBody>
          <a:bodyPr/>
          <a:lstStyle/>
          <a:p>
            <a:r>
              <a:rPr lang="en-GB" sz="3600" dirty="0" smtClean="0"/>
              <a:t>DNSSEC – Authority Delegation and Trust Chaining</a:t>
            </a:r>
            <a:endParaRPr lang="en-GB" sz="3200" dirty="0" smtClean="0"/>
          </a:p>
        </p:txBody>
      </p:sp>
      <p:sp>
        <p:nvSpPr>
          <p:cNvPr id="61" name="Text Placeholder 2"/>
          <p:cNvSpPr>
            <a:spLocks noGrp="1"/>
          </p:cNvSpPr>
          <p:nvPr>
            <p:ph type="body" sz="quarter" idx="13"/>
          </p:nvPr>
        </p:nvSpPr>
        <p:spPr>
          <a:xfrm>
            <a:off x="548640" y="2564648"/>
            <a:ext cx="6916189" cy="3940235"/>
          </a:xfrm>
        </p:spPr>
        <p:txBody>
          <a:bodyPr/>
          <a:lstStyle/>
          <a:p>
            <a:pPr>
              <a:defRPr/>
            </a:pPr>
            <a:endParaRPr lang="en-US" sz="2400" dirty="0" smtClean="0"/>
          </a:p>
          <a:p>
            <a:pPr>
              <a:defRPr/>
            </a:pPr>
            <a:endParaRPr lang="en-US" sz="2400" dirty="0"/>
          </a:p>
          <a:p>
            <a:pPr>
              <a:defRPr/>
            </a:pPr>
            <a:endParaRPr lang="en-US" sz="2400" dirty="0" smtClean="0"/>
          </a:p>
          <a:p>
            <a:pPr>
              <a:defRPr/>
            </a:pPr>
            <a:r>
              <a:rPr lang="en-US" sz="2000" dirty="0"/>
              <a:t>Data can be trusted if signed by a ZSK</a:t>
            </a:r>
          </a:p>
          <a:p>
            <a:pPr>
              <a:defRPr/>
            </a:pPr>
            <a:r>
              <a:rPr lang="en-US" sz="2000" dirty="0"/>
              <a:t>ZSK can be trusted if signed by a KSK</a:t>
            </a:r>
          </a:p>
          <a:p>
            <a:pPr>
              <a:defRPr/>
            </a:pPr>
            <a:r>
              <a:rPr lang="en-US" sz="2000" dirty="0"/>
              <a:t>KSK can be trusted if pointed to by trusted DS record</a:t>
            </a:r>
          </a:p>
          <a:p>
            <a:pPr>
              <a:defRPr/>
            </a:pPr>
            <a:r>
              <a:rPr lang="en-US" sz="2000" dirty="0"/>
              <a:t>DS record can be trusted if</a:t>
            </a:r>
          </a:p>
          <a:p>
            <a:pPr marL="800100" lvl="1" indent="-342900">
              <a:buFont typeface="Arial" panose="020B0604020202020204" pitchFamily="34" charset="0"/>
              <a:buChar char="•"/>
              <a:defRPr/>
            </a:pPr>
            <a:r>
              <a:rPr lang="en-US" sz="1800" dirty="0"/>
              <a:t>Signed by parents ZSK</a:t>
            </a:r>
          </a:p>
          <a:p>
            <a:pPr marL="800100" lvl="1" indent="-342900">
              <a:buFont typeface="Arial" panose="020B0604020202020204" pitchFamily="34" charset="0"/>
              <a:buChar char="•"/>
              <a:defRPr/>
            </a:pPr>
            <a:r>
              <a:rPr lang="en-US" sz="1800" dirty="0"/>
              <a:t>Signed by locally configured trusted </a:t>
            </a:r>
            <a:r>
              <a:rPr lang="en-US" sz="1800" dirty="0" smtClean="0"/>
              <a:t>key</a:t>
            </a:r>
            <a:endParaRPr lang="en-US" sz="1800" dirty="0"/>
          </a:p>
        </p:txBody>
      </p:sp>
      <p:sp>
        <p:nvSpPr>
          <p:cNvPr id="6" name="Rectangle 4"/>
          <p:cNvSpPr>
            <a:spLocks noChangeArrowheads="1"/>
          </p:cNvSpPr>
          <p:nvPr/>
        </p:nvSpPr>
        <p:spPr bwMode="auto">
          <a:xfrm>
            <a:off x="3586426" y="1817718"/>
            <a:ext cx="2981325" cy="2019300"/>
          </a:xfrm>
          <a:prstGeom prst="rect">
            <a:avLst/>
          </a:prstGeom>
          <a:solidFill>
            <a:srgbClr val="D3F0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 name="Line 5"/>
          <p:cNvSpPr>
            <a:spLocks noChangeShapeType="1"/>
          </p:cNvSpPr>
          <p:nvPr/>
        </p:nvSpPr>
        <p:spPr bwMode="auto">
          <a:xfrm>
            <a:off x="3157800" y="1579593"/>
            <a:ext cx="723900" cy="5524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 name="Text Box 6"/>
          <p:cNvSpPr txBox="1">
            <a:spLocks noChangeArrowheads="1"/>
          </p:cNvSpPr>
          <p:nvPr/>
        </p:nvSpPr>
        <p:spPr bwMode="auto">
          <a:xfrm>
            <a:off x="2421140" y="1197006"/>
            <a:ext cx="1378070"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t>Trust Anchor</a:t>
            </a:r>
          </a:p>
        </p:txBody>
      </p:sp>
      <p:sp>
        <p:nvSpPr>
          <p:cNvPr id="9" name="Text Box 7"/>
          <p:cNvSpPr txBox="1">
            <a:spLocks noChangeArrowheads="1"/>
          </p:cNvSpPr>
          <p:nvPr/>
        </p:nvSpPr>
        <p:spPr bwMode="auto">
          <a:xfrm>
            <a:off x="5177190" y="1816131"/>
            <a:ext cx="1314270"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t>Parent Zone</a:t>
            </a:r>
          </a:p>
        </p:txBody>
      </p:sp>
      <p:sp>
        <p:nvSpPr>
          <p:cNvPr id="10" name="Rectangle 8"/>
          <p:cNvSpPr>
            <a:spLocks noChangeArrowheads="1"/>
          </p:cNvSpPr>
          <p:nvPr/>
        </p:nvSpPr>
        <p:spPr bwMode="auto">
          <a:xfrm>
            <a:off x="3672151" y="2170143"/>
            <a:ext cx="2638425" cy="533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lvl="0">
              <a:defRPr/>
            </a:pPr>
            <a:r>
              <a:rPr lang="en-US" sz="1400" dirty="0">
                <a:solidFill>
                  <a:srgbClr val="000000"/>
                </a:solidFill>
              </a:rPr>
              <a:t>Key Signing Key (KSK)</a:t>
            </a:r>
          </a:p>
          <a:p>
            <a:pPr lvl="0">
              <a:defRPr/>
            </a:pPr>
            <a:r>
              <a:rPr lang="en-US" sz="1400" dirty="0">
                <a:solidFill>
                  <a:srgbClr val="000000"/>
                </a:solidFill>
              </a:rPr>
              <a:t>Zone Signing Key (ZSK)</a:t>
            </a:r>
          </a:p>
        </p:txBody>
      </p:sp>
      <p:sp>
        <p:nvSpPr>
          <p:cNvPr id="11" name="Rectangle 11"/>
          <p:cNvSpPr>
            <a:spLocks noChangeArrowheads="1"/>
          </p:cNvSpPr>
          <p:nvPr/>
        </p:nvSpPr>
        <p:spPr bwMode="auto">
          <a:xfrm>
            <a:off x="3672151" y="3208369"/>
            <a:ext cx="2638425" cy="3333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2" name="Text Box 10"/>
          <p:cNvSpPr txBox="1">
            <a:spLocks noChangeArrowheads="1"/>
          </p:cNvSpPr>
          <p:nvPr/>
        </p:nvSpPr>
        <p:spPr bwMode="auto">
          <a:xfrm>
            <a:off x="3712056" y="3209957"/>
            <a:ext cx="1990288" cy="3077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dirty="0"/>
              <a:t>DS pointing to child zone</a:t>
            </a:r>
          </a:p>
        </p:txBody>
      </p:sp>
      <p:sp>
        <p:nvSpPr>
          <p:cNvPr id="13" name="Line 12"/>
          <p:cNvSpPr>
            <a:spLocks noChangeShapeType="1"/>
          </p:cNvSpPr>
          <p:nvPr/>
        </p:nvSpPr>
        <p:spPr bwMode="auto">
          <a:xfrm>
            <a:off x="4792925" y="2722593"/>
            <a:ext cx="0" cy="438150"/>
          </a:xfrm>
          <a:prstGeom prst="line">
            <a:avLst/>
          </a:prstGeom>
          <a:noFill/>
          <a:ln w="28575">
            <a:solidFill>
              <a:srgbClr val="77777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4" name="Text Box 13"/>
          <p:cNvSpPr txBox="1">
            <a:spLocks noChangeArrowheads="1"/>
          </p:cNvSpPr>
          <p:nvPr/>
        </p:nvSpPr>
        <p:spPr bwMode="auto">
          <a:xfrm>
            <a:off x="4919382" y="2686082"/>
            <a:ext cx="1556836" cy="3077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i="1"/>
              <a:t>Signature with KSK</a:t>
            </a:r>
          </a:p>
        </p:txBody>
      </p:sp>
      <p:sp>
        <p:nvSpPr>
          <p:cNvPr id="15" name="Text Box 21"/>
          <p:cNvSpPr txBox="1">
            <a:spLocks noChangeArrowheads="1"/>
          </p:cNvSpPr>
          <p:nvPr/>
        </p:nvSpPr>
        <p:spPr bwMode="auto">
          <a:xfrm>
            <a:off x="4903547" y="3552857"/>
            <a:ext cx="1548821" cy="3077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i="1"/>
              <a:t>Signature with ZSK</a:t>
            </a:r>
          </a:p>
        </p:txBody>
      </p:sp>
      <p:sp>
        <p:nvSpPr>
          <p:cNvPr id="16" name="Rectangle 22"/>
          <p:cNvSpPr>
            <a:spLocks noChangeArrowheads="1"/>
          </p:cNvSpPr>
          <p:nvPr/>
        </p:nvSpPr>
        <p:spPr bwMode="auto">
          <a:xfrm>
            <a:off x="7977451" y="3427443"/>
            <a:ext cx="2981325" cy="2266950"/>
          </a:xfrm>
          <a:prstGeom prst="rect">
            <a:avLst/>
          </a:prstGeom>
          <a:solidFill>
            <a:srgbClr val="D3F0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7" name="Text Box 23"/>
          <p:cNvSpPr txBox="1">
            <a:spLocks noChangeArrowheads="1"/>
          </p:cNvSpPr>
          <p:nvPr/>
        </p:nvSpPr>
        <p:spPr bwMode="auto">
          <a:xfrm>
            <a:off x="9638523" y="3425856"/>
            <a:ext cx="1173655" cy="369332"/>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t>Child Zone</a:t>
            </a:r>
          </a:p>
        </p:txBody>
      </p:sp>
      <p:sp>
        <p:nvSpPr>
          <p:cNvPr id="18" name="Rectangle 25"/>
          <p:cNvSpPr>
            <a:spLocks noChangeArrowheads="1"/>
          </p:cNvSpPr>
          <p:nvPr/>
        </p:nvSpPr>
        <p:spPr bwMode="auto">
          <a:xfrm>
            <a:off x="8063176" y="5037169"/>
            <a:ext cx="2638425" cy="3333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9" name="Text Box 26"/>
          <p:cNvSpPr txBox="1">
            <a:spLocks noChangeArrowheads="1"/>
          </p:cNvSpPr>
          <p:nvPr/>
        </p:nvSpPr>
        <p:spPr bwMode="auto">
          <a:xfrm>
            <a:off x="8145370" y="5038757"/>
            <a:ext cx="762708" cy="3077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dirty="0"/>
              <a:t>Records</a:t>
            </a:r>
          </a:p>
        </p:txBody>
      </p:sp>
      <p:sp>
        <p:nvSpPr>
          <p:cNvPr id="20" name="Line 27"/>
          <p:cNvSpPr>
            <a:spLocks noChangeShapeType="1"/>
          </p:cNvSpPr>
          <p:nvPr/>
        </p:nvSpPr>
        <p:spPr bwMode="auto">
          <a:xfrm>
            <a:off x="9183950" y="4332318"/>
            <a:ext cx="0" cy="666750"/>
          </a:xfrm>
          <a:prstGeom prst="line">
            <a:avLst/>
          </a:prstGeom>
          <a:noFill/>
          <a:ln w="28575">
            <a:solidFill>
              <a:srgbClr val="77777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 name="Text Box 28"/>
          <p:cNvSpPr txBox="1">
            <a:spLocks noChangeArrowheads="1"/>
          </p:cNvSpPr>
          <p:nvPr/>
        </p:nvSpPr>
        <p:spPr bwMode="auto">
          <a:xfrm>
            <a:off x="9310407" y="4295807"/>
            <a:ext cx="1556836" cy="3077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i="1"/>
              <a:t>Signature with KSK</a:t>
            </a:r>
          </a:p>
        </p:txBody>
      </p:sp>
      <p:sp>
        <p:nvSpPr>
          <p:cNvPr id="22" name="Text Box 29"/>
          <p:cNvSpPr txBox="1">
            <a:spLocks noChangeArrowheads="1"/>
          </p:cNvSpPr>
          <p:nvPr/>
        </p:nvSpPr>
        <p:spPr bwMode="auto">
          <a:xfrm>
            <a:off x="9294572" y="5343557"/>
            <a:ext cx="1548821" cy="307777"/>
          </a:xfrm>
          <a:prstGeom prst="rect">
            <a:avLst/>
          </a:prstGeom>
          <a:noFill/>
          <a:ln>
            <a:noFill/>
          </a:ln>
          <a:effectLst/>
          <a:extLst>
            <a:ext uri="{909E8E84-426E-40DD-AFC4-6F175D3DCCD1}">
              <a14:hiddenFill xmlns:a14="http://schemas.microsoft.com/office/drawing/2010/main">
                <a:solidFill>
                  <a:srgbClr val="DADA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i="1"/>
              <a:t>Signature with ZSK</a:t>
            </a:r>
          </a:p>
        </p:txBody>
      </p:sp>
      <p:sp>
        <p:nvSpPr>
          <p:cNvPr id="23" name="Line 30"/>
          <p:cNvSpPr>
            <a:spLocks noChangeShapeType="1"/>
          </p:cNvSpPr>
          <p:nvPr/>
        </p:nvSpPr>
        <p:spPr bwMode="auto">
          <a:xfrm>
            <a:off x="6177225" y="3427443"/>
            <a:ext cx="1847850" cy="4191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4" name="Rectangle 8"/>
          <p:cNvSpPr>
            <a:spLocks noChangeArrowheads="1"/>
          </p:cNvSpPr>
          <p:nvPr/>
        </p:nvSpPr>
        <p:spPr bwMode="auto">
          <a:xfrm>
            <a:off x="8091751" y="3770343"/>
            <a:ext cx="2638425" cy="533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lvl="0">
              <a:defRPr/>
            </a:pPr>
            <a:r>
              <a:rPr lang="en-US" sz="1400" dirty="0">
                <a:solidFill>
                  <a:srgbClr val="000000"/>
                </a:solidFill>
              </a:rPr>
              <a:t>KSK of Child Zone</a:t>
            </a:r>
          </a:p>
          <a:p>
            <a:pPr lvl="0">
              <a:defRPr/>
            </a:pPr>
            <a:r>
              <a:rPr lang="en-US" sz="1400" dirty="0">
                <a:solidFill>
                  <a:srgbClr val="000000"/>
                </a:solidFill>
              </a:rPr>
              <a:t>ZSK of Child Zone</a:t>
            </a:r>
          </a:p>
        </p:txBody>
      </p:sp>
    </p:spTree>
    <p:extLst>
      <p:ext uri="{BB962C8B-B14F-4D97-AF65-F5344CB8AC3E}">
        <p14:creationId xmlns:p14="http://schemas.microsoft.com/office/powerpoint/2010/main" val="24912939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695079"/>
          </a:xfrm>
        </p:spPr>
        <p:txBody>
          <a:bodyPr/>
          <a:lstStyle/>
          <a:p>
            <a:r>
              <a:rPr lang="en-GB" sz="3600" dirty="0" smtClean="0"/>
              <a:t>DNSSEC – Deployment</a:t>
            </a:r>
            <a:endParaRPr lang="en-GB" sz="3200" dirty="0" smtClean="0"/>
          </a:p>
        </p:txBody>
      </p:sp>
      <p:sp>
        <p:nvSpPr>
          <p:cNvPr id="61" name="Text Placeholder 2"/>
          <p:cNvSpPr>
            <a:spLocks noGrp="1"/>
          </p:cNvSpPr>
          <p:nvPr>
            <p:ph type="body" sz="quarter" idx="13"/>
          </p:nvPr>
        </p:nvSpPr>
        <p:spPr>
          <a:xfrm>
            <a:off x="548640" y="1363286"/>
            <a:ext cx="11087568" cy="4838008"/>
          </a:xfrm>
        </p:spPr>
        <p:txBody>
          <a:bodyPr/>
          <a:lstStyle/>
          <a:p>
            <a:pPr>
              <a:defRPr/>
            </a:pPr>
            <a:r>
              <a:rPr lang="en-US" sz="2400" dirty="0"/>
              <a:t>KSK for Root Zone</a:t>
            </a:r>
          </a:p>
          <a:p>
            <a:pPr marL="800100" lvl="1" indent="-342900">
              <a:buFont typeface="Arial" panose="020B0604020202020204" pitchFamily="34" charset="0"/>
              <a:buChar char="•"/>
              <a:defRPr/>
            </a:pPr>
            <a:r>
              <a:rPr lang="en-US" sz="2000" dirty="0"/>
              <a:t>Stored in two redundant Hardware Security Modules (HSM)</a:t>
            </a:r>
          </a:p>
          <a:p>
            <a:pPr marL="800100" lvl="1" indent="-342900">
              <a:buFont typeface="Arial" panose="020B0604020202020204" pitchFamily="34" charset="0"/>
              <a:buChar char="•"/>
              <a:defRPr/>
            </a:pPr>
            <a:r>
              <a:rPr lang="en-US" sz="2000" dirty="0"/>
              <a:t>Each activated by 3 out </a:t>
            </a:r>
            <a:r>
              <a:rPr lang="en-US" sz="2000" dirty="0" smtClean="0"/>
              <a:t>of 7 </a:t>
            </a:r>
            <a:r>
              <a:rPr lang="en-US" sz="2000" dirty="0"/>
              <a:t>international experts (</a:t>
            </a:r>
            <a:r>
              <a:rPr lang="en-US" sz="2000" i="1" dirty="0"/>
              <a:t>Crypto Officers)</a:t>
            </a:r>
            <a:endParaRPr lang="en-US" sz="2000" dirty="0"/>
          </a:p>
          <a:p>
            <a:pPr marL="800100" lvl="1" indent="-342900">
              <a:buFont typeface="Arial" panose="020B0604020202020204" pitchFamily="34" charset="0"/>
              <a:buChar char="•"/>
              <a:defRPr/>
            </a:pPr>
            <a:r>
              <a:rPr lang="en-US" sz="2000" dirty="0"/>
              <a:t>Recovery by 5 out of 7 different international experts (</a:t>
            </a:r>
            <a:r>
              <a:rPr lang="en-US" sz="2000" i="1" dirty="0"/>
              <a:t>Recovery Key Share Holder)</a:t>
            </a:r>
            <a:endParaRPr lang="en-US" sz="2000" dirty="0"/>
          </a:p>
          <a:p>
            <a:pPr marL="800100" lvl="1" indent="-342900">
              <a:buFont typeface="Arial" panose="020B0604020202020204" pitchFamily="34" charset="0"/>
              <a:buChar char="•"/>
              <a:defRPr/>
            </a:pPr>
            <a:r>
              <a:rPr lang="en-US" sz="2000" dirty="0"/>
              <a:t>Sign ZSK for root zone (under control of Verisign, a US company…)</a:t>
            </a:r>
          </a:p>
          <a:p>
            <a:pPr lvl="1">
              <a:defRPr/>
            </a:pPr>
            <a:endParaRPr lang="en-US" dirty="0"/>
          </a:p>
          <a:p>
            <a:pPr lvl="1">
              <a:defRPr/>
            </a:pPr>
            <a:endParaRPr lang="en-US" dirty="0"/>
          </a:p>
        </p:txBody>
      </p:sp>
    </p:spTree>
    <p:extLst>
      <p:ext uri="{BB962C8B-B14F-4D97-AF65-F5344CB8AC3E}">
        <p14:creationId xmlns:p14="http://schemas.microsoft.com/office/powerpoint/2010/main" val="3059485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695079"/>
          </a:xfrm>
        </p:spPr>
        <p:txBody>
          <a:bodyPr/>
          <a:lstStyle/>
          <a:p>
            <a:r>
              <a:rPr lang="en-GB" sz="3600" dirty="0" smtClean="0"/>
              <a:t>DNSSEC – Lookup</a:t>
            </a:r>
            <a:endParaRPr lang="en-GB" sz="3200" dirty="0" smtClean="0"/>
          </a:p>
        </p:txBody>
      </p:sp>
      <p:sp>
        <p:nvSpPr>
          <p:cNvPr id="4" name="Rectangle 3"/>
          <p:cNvSpPr/>
          <p:nvPr/>
        </p:nvSpPr>
        <p:spPr>
          <a:xfrm>
            <a:off x="1291342" y="2187230"/>
            <a:ext cx="4118115" cy="443198"/>
          </a:xfrm>
          <a:prstGeom prst="rect">
            <a:avLst/>
          </a:prstGeom>
        </p:spPr>
        <p:txBody>
          <a:bodyPr wrap="none">
            <a:spAutoFit/>
          </a:bodyPr>
          <a:lstStyle/>
          <a:p>
            <a:pPr marL="0" indent="0">
              <a:lnSpc>
                <a:spcPct val="95000"/>
              </a:lnSpc>
              <a:buNone/>
            </a:pPr>
            <a:r>
              <a:rPr lang="en-US" sz="2400" dirty="0"/>
              <a:t>Query: "www.example.com A?"</a:t>
            </a:r>
          </a:p>
        </p:txBody>
      </p:sp>
      <p:pic>
        <p:nvPicPr>
          <p:cNvPr id="6" name="Picture 4"/>
          <p:cNvPicPr>
            <a:picLocks noChangeAspect="1" noChangeArrowheads="1"/>
          </p:cNvPicPr>
          <p:nvPr/>
        </p:nvPicPr>
        <p:blipFill>
          <a:blip r:embed="rId2" cstate="print"/>
          <a:srcRect/>
          <a:stretch>
            <a:fillRect/>
          </a:stretch>
        </p:blipFill>
        <p:spPr bwMode="auto">
          <a:xfrm>
            <a:off x="7065819" y="809409"/>
            <a:ext cx="3891439" cy="3387203"/>
          </a:xfrm>
          <a:prstGeom prst="rect">
            <a:avLst/>
          </a:prstGeom>
          <a:noFill/>
          <a:ln w="9525">
            <a:noFill/>
            <a:miter lim="800000"/>
            <a:headEnd/>
            <a:tailEnd/>
          </a:ln>
        </p:spPr>
      </p:pic>
      <p:pic>
        <p:nvPicPr>
          <p:cNvPr id="7" name="Picture 6"/>
          <p:cNvPicPr>
            <a:picLocks noChangeAspect="1"/>
          </p:cNvPicPr>
          <p:nvPr/>
        </p:nvPicPr>
        <p:blipFill>
          <a:blip r:embed="rId3"/>
          <a:stretch>
            <a:fillRect/>
          </a:stretch>
        </p:blipFill>
        <p:spPr>
          <a:xfrm>
            <a:off x="1030137" y="3408218"/>
            <a:ext cx="7341427" cy="3088609"/>
          </a:xfrm>
          <a:prstGeom prst="rect">
            <a:avLst/>
          </a:prstGeom>
        </p:spPr>
      </p:pic>
    </p:spTree>
    <p:extLst>
      <p:ext uri="{BB962C8B-B14F-4D97-AF65-F5344CB8AC3E}">
        <p14:creationId xmlns:p14="http://schemas.microsoft.com/office/powerpoint/2010/main" val="24460200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8"/>
            <a:ext cx="11371811" cy="695079"/>
          </a:xfrm>
        </p:spPr>
        <p:txBody>
          <a:bodyPr/>
          <a:lstStyle/>
          <a:p>
            <a:r>
              <a:rPr lang="en-GB" sz="3600" dirty="0" smtClean="0"/>
              <a:t>DNSSEC Issues</a:t>
            </a:r>
            <a:endParaRPr lang="en-GB" sz="3200" dirty="0" smtClean="0"/>
          </a:p>
        </p:txBody>
      </p:sp>
      <p:sp>
        <p:nvSpPr>
          <p:cNvPr id="61" name="Text Placeholder 2"/>
          <p:cNvSpPr>
            <a:spLocks noGrp="1"/>
          </p:cNvSpPr>
          <p:nvPr>
            <p:ph type="body" sz="quarter" idx="13"/>
          </p:nvPr>
        </p:nvSpPr>
        <p:spPr>
          <a:xfrm>
            <a:off x="548640" y="1571104"/>
            <a:ext cx="11087568" cy="4838008"/>
          </a:xfrm>
        </p:spPr>
        <p:txBody>
          <a:bodyPr/>
          <a:lstStyle/>
          <a:p>
            <a:pPr>
              <a:defRPr/>
            </a:pPr>
            <a:r>
              <a:rPr lang="en-US" sz="2400" dirty="0" smtClean="0"/>
              <a:t>Benefits:</a:t>
            </a:r>
            <a:endParaRPr lang="en-US" sz="2400" dirty="0"/>
          </a:p>
          <a:p>
            <a:pPr marL="800100" lvl="1" indent="-342900">
              <a:buFont typeface="Arial" panose="020B0604020202020204" pitchFamily="34" charset="0"/>
              <a:buChar char="•"/>
              <a:defRPr/>
            </a:pPr>
            <a:r>
              <a:rPr lang="en-US" sz="2000" dirty="0"/>
              <a:t>DNSSEC allows to </a:t>
            </a:r>
            <a:r>
              <a:rPr lang="en-US" sz="2000" dirty="0" smtClean="0"/>
              <a:t>effectively counter </a:t>
            </a:r>
            <a:r>
              <a:rPr lang="en-US" sz="2000" dirty="0"/>
              <a:t>unauthorized/spoofed DNS records </a:t>
            </a:r>
          </a:p>
          <a:p>
            <a:pPr>
              <a:spcBef>
                <a:spcPct val="50000"/>
              </a:spcBef>
              <a:defRPr/>
            </a:pPr>
            <a:r>
              <a:rPr lang="en-GB" sz="2400" dirty="0" smtClean="0"/>
              <a:t>Drawbacks</a:t>
            </a:r>
            <a:r>
              <a:rPr lang="en-US" sz="2400" dirty="0" smtClean="0"/>
              <a:t>:</a:t>
            </a:r>
            <a:endParaRPr lang="en-US" sz="2400" dirty="0"/>
          </a:p>
          <a:p>
            <a:pPr marL="742950" lvl="1" indent="-285750">
              <a:buFont typeface="Arial" panose="020B0604020202020204" pitchFamily="34" charset="0"/>
              <a:buChar char="•"/>
              <a:defRPr/>
            </a:pPr>
            <a:r>
              <a:rPr lang="en-US" sz="1800" dirty="0"/>
              <a:t>Added complexity (signing, checking, key distribution) </a:t>
            </a:r>
          </a:p>
          <a:p>
            <a:pPr marL="1200150" lvl="2" indent="-285750">
              <a:buFont typeface="Arial" panose="020B0604020202020204" pitchFamily="34" charset="0"/>
              <a:buChar char="•"/>
              <a:defRPr/>
            </a:pPr>
            <a:r>
              <a:rPr lang="en-US" sz="1800" dirty="0"/>
              <a:t>Significant chance of misconfiguration</a:t>
            </a:r>
          </a:p>
          <a:p>
            <a:pPr marL="1200150" lvl="2" indent="-285750">
              <a:buFont typeface="Arial" panose="020B0604020202020204" pitchFamily="34" charset="0"/>
              <a:buChar char="•"/>
              <a:defRPr/>
            </a:pPr>
            <a:r>
              <a:rPr lang="en-US" sz="1800" dirty="0" smtClean="0"/>
              <a:t>Eases </a:t>
            </a:r>
            <a:r>
              <a:rPr lang="en-US" sz="1800" dirty="0" err="1" smtClean="0"/>
              <a:t>DoS</a:t>
            </a:r>
            <a:r>
              <a:rPr lang="en-US" sz="1800" dirty="0" smtClean="0"/>
              <a:t> </a:t>
            </a:r>
            <a:r>
              <a:rPr lang="en-US" sz="1800" dirty="0"/>
              <a:t>attacks on DNS servers</a:t>
            </a:r>
          </a:p>
          <a:p>
            <a:pPr marL="742950" lvl="1" indent="-285750">
              <a:buFont typeface="Arial" panose="020B0604020202020204" pitchFamily="34" charset="0"/>
              <a:buChar char="•"/>
              <a:defRPr/>
            </a:pPr>
            <a:r>
              <a:rPr lang="en-US" sz="1800" dirty="0"/>
              <a:t>Zones </a:t>
            </a:r>
            <a:r>
              <a:rPr lang="en-US" sz="1800" dirty="0" smtClean="0"/>
              <a:t>need </a:t>
            </a:r>
            <a:r>
              <a:rPr lang="en-US" sz="1800" dirty="0"/>
              <a:t>to be </a:t>
            </a:r>
            <a:r>
              <a:rPr lang="en-US" sz="1800" dirty="0" smtClean="0"/>
              <a:t>completely signed (performance challenge for large companies or registries)</a:t>
            </a:r>
            <a:endParaRPr lang="en-US" sz="1800" dirty="0"/>
          </a:p>
          <a:p>
            <a:pPr marL="742950" lvl="1" indent="-285750">
              <a:buFont typeface="Arial" panose="020B0604020202020204" pitchFamily="34" charset="0"/>
              <a:buChar char="•"/>
              <a:defRPr/>
            </a:pPr>
            <a:r>
              <a:rPr lang="en-US" sz="1800" dirty="0" smtClean="0"/>
              <a:t>Distribution of anchor keys still a manual task (allows for human error, social engineering)</a:t>
            </a:r>
            <a:endParaRPr lang="en-US" sz="1800" dirty="0"/>
          </a:p>
        </p:txBody>
      </p:sp>
    </p:spTree>
    <p:extLst>
      <p:ext uri="{BB962C8B-B14F-4D97-AF65-F5344CB8AC3E}">
        <p14:creationId xmlns:p14="http://schemas.microsoft.com/office/powerpoint/2010/main" val="356419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99348" cy="762161"/>
          </a:xfrm>
        </p:spPr>
        <p:txBody>
          <a:bodyPr/>
          <a:lstStyle/>
          <a:p>
            <a:r>
              <a:rPr lang="en-GB" sz="3600" dirty="0" smtClean="0"/>
              <a:t>Summary </a:t>
            </a:r>
            <a:endParaRPr lang="en-GB" sz="3600" dirty="0"/>
          </a:p>
        </p:txBody>
      </p:sp>
      <p:sp>
        <p:nvSpPr>
          <p:cNvPr id="4" name="Content Placeholder 2"/>
          <p:cNvSpPr txBox="1">
            <a:spLocks/>
          </p:cNvSpPr>
          <p:nvPr/>
        </p:nvSpPr>
        <p:spPr>
          <a:xfrm>
            <a:off x="661219" y="1338928"/>
            <a:ext cx="10515600" cy="50028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ct val="40000"/>
              </a:spcBef>
              <a:defRPr/>
            </a:pPr>
            <a:endParaRPr lang="en-US" sz="2400" dirty="0"/>
          </a:p>
        </p:txBody>
      </p:sp>
      <p:sp>
        <p:nvSpPr>
          <p:cNvPr id="7" name="Text Placeholder 2"/>
          <p:cNvSpPr>
            <a:spLocks noGrp="1"/>
          </p:cNvSpPr>
          <p:nvPr>
            <p:ph type="body" sz="quarter" idx="13"/>
          </p:nvPr>
        </p:nvSpPr>
        <p:spPr>
          <a:xfrm>
            <a:off x="548640" y="1363286"/>
            <a:ext cx="11087568" cy="4838008"/>
          </a:xfrm>
        </p:spPr>
        <p:txBody>
          <a:bodyPr/>
          <a:lstStyle/>
          <a:p>
            <a:pPr>
              <a:defRPr/>
            </a:pPr>
            <a:r>
              <a:rPr lang="en-US" dirty="0" smtClean="0"/>
              <a:t>What is DNS? How does it work?</a:t>
            </a:r>
          </a:p>
          <a:p>
            <a:pPr>
              <a:defRPr/>
            </a:pPr>
            <a:r>
              <a:rPr lang="en-US" dirty="0" smtClean="0"/>
              <a:t>What are the vulnerabilities with DNS?</a:t>
            </a:r>
          </a:p>
          <a:p>
            <a:pPr marL="360363" indent="-360363">
              <a:buFont typeface="Arial" panose="020B0604020202020204" pitchFamily="34" charset="0"/>
              <a:buChar char="•"/>
              <a:defRPr/>
            </a:pPr>
            <a:r>
              <a:rPr lang="en-US" dirty="0" smtClean="0"/>
              <a:t>What are the threats to DNS?</a:t>
            </a:r>
          </a:p>
          <a:p>
            <a:pPr marL="360363" indent="-360363">
              <a:buFont typeface="Arial" panose="020B0604020202020204" pitchFamily="34" charset="0"/>
              <a:buChar char="•"/>
              <a:defRPr/>
            </a:pPr>
            <a:r>
              <a:rPr lang="en-US" dirty="0" smtClean="0"/>
              <a:t>What is DNSSEC? What are the benefits and drawbacks of DNSSEC?</a:t>
            </a:r>
          </a:p>
        </p:txBody>
      </p:sp>
    </p:spTree>
    <p:extLst>
      <p:ext uri="{BB962C8B-B14F-4D97-AF65-F5344CB8AC3E}">
        <p14:creationId xmlns:p14="http://schemas.microsoft.com/office/powerpoint/2010/main" val="37822770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99348" cy="762161"/>
          </a:xfrm>
        </p:spPr>
        <p:txBody>
          <a:bodyPr/>
          <a:lstStyle/>
          <a:p>
            <a:r>
              <a:rPr lang="en-GB" sz="3600" dirty="0" smtClean="0"/>
              <a:t>Class Survey</a:t>
            </a:r>
            <a:endParaRPr lang="en-GB" sz="3600" dirty="0"/>
          </a:p>
        </p:txBody>
      </p:sp>
      <p:sp>
        <p:nvSpPr>
          <p:cNvPr id="4" name="Content Placeholder 2"/>
          <p:cNvSpPr txBox="1">
            <a:spLocks/>
          </p:cNvSpPr>
          <p:nvPr/>
        </p:nvSpPr>
        <p:spPr>
          <a:xfrm>
            <a:off x="661219" y="1338928"/>
            <a:ext cx="10515600" cy="50028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ct val="40000"/>
              </a:spcBef>
              <a:defRPr/>
            </a:pPr>
            <a:endParaRPr lang="en-US" sz="2400" dirty="0"/>
          </a:p>
        </p:txBody>
      </p:sp>
      <p:sp>
        <p:nvSpPr>
          <p:cNvPr id="8" name="Text Placeholder 2"/>
          <p:cNvSpPr>
            <a:spLocks noGrp="1"/>
          </p:cNvSpPr>
          <p:nvPr>
            <p:ph type="body" sz="quarter" idx="13"/>
          </p:nvPr>
        </p:nvSpPr>
        <p:spPr>
          <a:xfrm>
            <a:off x="548640" y="1479666"/>
            <a:ext cx="11014363" cy="5054138"/>
          </a:xfrm>
        </p:spPr>
        <p:txBody>
          <a:bodyPr/>
          <a:lstStyle/>
          <a:p>
            <a:pPr marL="0" indent="0">
              <a:buNone/>
              <a:defRPr/>
            </a:pPr>
            <a:r>
              <a:rPr lang="en-US" sz="2800" dirty="0" smtClean="0">
                <a:cs typeface="Arial"/>
                <a:sym typeface="Wingdings"/>
              </a:rPr>
              <a:t>Please complete the CSC3064 survey: </a:t>
            </a:r>
            <a:endParaRPr lang="en-US" sz="2800" dirty="0">
              <a:cs typeface="Arial"/>
              <a:sym typeface="Wingdings"/>
            </a:endParaRPr>
          </a:p>
        </p:txBody>
      </p:sp>
      <p:sp>
        <p:nvSpPr>
          <p:cNvPr id="5" name="Rectangle 4"/>
          <p:cNvSpPr/>
          <p:nvPr/>
        </p:nvSpPr>
        <p:spPr>
          <a:xfrm>
            <a:off x="1541025" y="3023014"/>
            <a:ext cx="8755987" cy="707886"/>
          </a:xfrm>
          <a:prstGeom prst="rect">
            <a:avLst/>
          </a:prstGeom>
        </p:spPr>
        <p:txBody>
          <a:bodyPr wrap="none">
            <a:spAutoFit/>
          </a:bodyPr>
          <a:lstStyle/>
          <a:p>
            <a:r>
              <a:rPr lang="en-GB" sz="4000" u="sng" dirty="0" smtClean="0">
                <a:solidFill>
                  <a:srgbClr val="000000"/>
                </a:solidFill>
                <a:latin typeface="Calibri" panose="020F0502020204030204" pitchFamily="34" charset="0"/>
                <a:ea typeface="Times New Roman" panose="02020603050405020304" pitchFamily="18" charset="0"/>
                <a:hlinkClick r:id="rId2"/>
              </a:rPr>
              <a:t>https</a:t>
            </a:r>
            <a:r>
              <a:rPr lang="en-GB" sz="4000" u="sng" dirty="0">
                <a:solidFill>
                  <a:srgbClr val="000000"/>
                </a:solidFill>
                <a:latin typeface="Calibri" panose="020F0502020204030204" pitchFamily="34" charset="0"/>
                <a:ea typeface="Times New Roman" panose="02020603050405020304" pitchFamily="18" charset="0"/>
                <a:hlinkClick r:id="rId2"/>
              </a:rPr>
              <a:t>://goo.gl/forms/RPypsbngPzoxIy4Y2</a:t>
            </a:r>
            <a:endParaRPr lang="en-GB" sz="4000" dirty="0"/>
          </a:p>
        </p:txBody>
      </p:sp>
    </p:spTree>
    <p:extLst>
      <p:ext uri="{BB962C8B-B14F-4D97-AF65-F5344CB8AC3E}">
        <p14:creationId xmlns:p14="http://schemas.microsoft.com/office/powerpoint/2010/main" val="17856954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548640" y="414339"/>
            <a:ext cx="7960522" cy="999934"/>
          </a:xfrm>
        </p:spPr>
        <p:txBody>
          <a:bodyPr>
            <a:normAutofit/>
          </a:bodyPr>
          <a:lstStyle/>
          <a:p>
            <a:r>
              <a:rPr lang="en-GB" sz="3600" dirty="0" smtClean="0"/>
              <a:t>Student Handbook - Survey</a:t>
            </a:r>
            <a:endParaRPr lang="en-GB" sz="3600" dirty="0"/>
          </a:p>
        </p:txBody>
      </p:sp>
      <p:sp>
        <p:nvSpPr>
          <p:cNvPr id="4" name="Text Placeholder 3"/>
          <p:cNvSpPr>
            <a:spLocks noGrp="1"/>
          </p:cNvSpPr>
          <p:nvPr>
            <p:ph type="body" sz="quarter" idx="13"/>
          </p:nvPr>
        </p:nvSpPr>
        <p:spPr>
          <a:xfrm>
            <a:off x="1238864" y="1681664"/>
            <a:ext cx="9804729" cy="3725094"/>
          </a:xfrm>
        </p:spPr>
        <p:txBody>
          <a:bodyPr/>
          <a:lstStyle/>
          <a:p>
            <a:pPr algn="ctr"/>
            <a:r>
              <a:rPr lang="en-GB" sz="2400" dirty="0" smtClean="0"/>
              <a:t>Please answer the short survey at the following link to help us improve the Student Handbook:</a:t>
            </a:r>
          </a:p>
          <a:p>
            <a:endParaRPr lang="en-GB" sz="2400" dirty="0"/>
          </a:p>
          <a:p>
            <a:pPr algn="ctr"/>
            <a:r>
              <a:rPr lang="en-GB" sz="2400" dirty="0">
                <a:hlinkClick r:id="rId2"/>
              </a:rPr>
              <a:t>https://</a:t>
            </a:r>
            <a:r>
              <a:rPr lang="en-GB" sz="2400" dirty="0" smtClean="0">
                <a:hlinkClick r:id="rId2"/>
              </a:rPr>
              <a:t>www.surveymonkey.co.uk/r/THMVMDS</a:t>
            </a:r>
            <a:r>
              <a:rPr lang="en-GB" sz="2400" dirty="0" smtClean="0"/>
              <a:t> </a:t>
            </a:r>
          </a:p>
          <a:p>
            <a:pPr algn="ctr"/>
            <a:endParaRPr lang="en-GB" sz="2400" dirty="0"/>
          </a:p>
          <a:p>
            <a:pPr algn="ctr"/>
            <a:r>
              <a:rPr lang="en-GB" sz="2400" dirty="0" smtClean="0"/>
              <a:t>Thank you!</a:t>
            </a:r>
            <a:endParaRPr lang="en-GB" sz="2400" dirty="0"/>
          </a:p>
          <a:p>
            <a:endParaRPr lang="en-GB" dirty="0"/>
          </a:p>
        </p:txBody>
      </p:sp>
    </p:spTree>
    <p:extLst>
      <p:ext uri="{BB962C8B-B14F-4D97-AF65-F5344CB8AC3E}">
        <p14:creationId xmlns:p14="http://schemas.microsoft.com/office/powerpoint/2010/main" val="35923730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Questions?</a:t>
            </a:r>
            <a:endParaRPr lang="en-US" dirty="0"/>
          </a:p>
        </p:txBody>
      </p:sp>
      <p:sp>
        <p:nvSpPr>
          <p:cNvPr id="3" name="Text Placeholder 2"/>
          <p:cNvSpPr>
            <a:spLocks noGrp="1"/>
          </p:cNvSpPr>
          <p:nvPr>
            <p:ph type="body" sz="quarter" idx="13"/>
          </p:nvPr>
        </p:nvSpPr>
        <p:spPr/>
        <p:txBody>
          <a:bodyPr/>
          <a:lstStyle/>
          <a:p>
            <a:pPr marL="0" indent="0">
              <a:buNone/>
            </a:pPr>
            <a:r>
              <a:rPr lang="en-US" dirty="0" smtClean="0"/>
              <a:t>Next Session:	</a:t>
            </a:r>
            <a:r>
              <a:rPr lang="en-US" dirty="0" smtClean="0"/>
              <a:t>Tuesday, 12 February </a:t>
            </a:r>
            <a:r>
              <a:rPr lang="en-US" dirty="0" smtClean="0"/>
              <a:t>2019</a:t>
            </a:r>
          </a:p>
          <a:p>
            <a:pPr marL="0" indent="0">
              <a:buNone/>
            </a:pPr>
            <a:r>
              <a:rPr lang="en-US" dirty="0"/>
              <a:t>	</a:t>
            </a:r>
            <a:r>
              <a:rPr lang="en-US" dirty="0" smtClean="0"/>
              <a:t>	NAT, Tunneling and VPN</a:t>
            </a:r>
            <a:endParaRPr lang="en-US" dirty="0"/>
          </a:p>
        </p:txBody>
      </p:sp>
    </p:spTree>
    <p:extLst>
      <p:ext uri="{BB962C8B-B14F-4D97-AF65-F5344CB8AC3E}">
        <p14:creationId xmlns:p14="http://schemas.microsoft.com/office/powerpoint/2010/main" val="307306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511" r="5511"/>
          <a:stretch>
            <a:fillRect/>
          </a:stretch>
        </p:blipFill>
        <p:spPr/>
      </p:pic>
      <p:sp>
        <p:nvSpPr>
          <p:cNvPr id="3" name="Text Placeholder 2"/>
          <p:cNvSpPr>
            <a:spLocks noGrp="1"/>
          </p:cNvSpPr>
          <p:nvPr>
            <p:ph type="body" sz="quarter" idx="12"/>
          </p:nvPr>
        </p:nvSpPr>
        <p:spPr/>
        <p:txBody>
          <a:bodyPr/>
          <a:lstStyle/>
          <a:p>
            <a:r>
              <a:rPr lang="en-GB" dirty="0" smtClean="0"/>
              <a:t>DNS – The Domain Name System</a:t>
            </a:r>
            <a:endParaRPr lang="en-GB" dirty="0"/>
          </a:p>
        </p:txBody>
      </p:sp>
      <p:sp>
        <p:nvSpPr>
          <p:cNvPr id="4" name="Text Placeholder 3"/>
          <p:cNvSpPr>
            <a:spLocks noGrp="1"/>
          </p:cNvSpPr>
          <p:nvPr>
            <p:ph type="body" sz="quarter" idx="13"/>
          </p:nvPr>
        </p:nvSpPr>
        <p:spPr>
          <a:xfrm>
            <a:off x="548639" y="1584325"/>
            <a:ext cx="4128197" cy="4024383"/>
          </a:xfrm>
        </p:spPr>
        <p:txBody>
          <a:bodyPr/>
          <a:lstStyle/>
          <a:p>
            <a:pPr marL="342900" indent="-342900">
              <a:buFont typeface="Arial" panose="020B0604020202020204" pitchFamily="34" charset="0"/>
              <a:buChar char="•"/>
              <a:defRPr/>
            </a:pPr>
            <a:r>
              <a:rPr lang="en-US" sz="2200" dirty="0"/>
              <a:t>Naming service for </a:t>
            </a:r>
            <a:r>
              <a:rPr lang="en-US" sz="2200" dirty="0" smtClean="0"/>
              <a:t>Internet </a:t>
            </a:r>
            <a:r>
              <a:rPr lang="en-US" sz="2200" dirty="0"/>
              <a:t>traffic</a:t>
            </a:r>
          </a:p>
          <a:p>
            <a:pPr marL="342900" indent="-342900">
              <a:buFont typeface="Arial" panose="020B0604020202020204" pitchFamily="34" charset="0"/>
              <a:buChar char="•"/>
              <a:defRPr/>
            </a:pPr>
            <a:r>
              <a:rPr lang="en-US" sz="2200" dirty="0"/>
              <a:t>Lookup of (resolve)</a:t>
            </a:r>
          </a:p>
          <a:p>
            <a:pPr marL="800100" lvl="1" indent="-342900">
              <a:buFont typeface="Arial" panose="020B0604020202020204" pitchFamily="34" charset="0"/>
              <a:buChar char="•"/>
              <a:defRPr/>
            </a:pPr>
            <a:r>
              <a:rPr lang="en-US" sz="2000" dirty="0"/>
              <a:t>IP addresses</a:t>
            </a:r>
          </a:p>
          <a:p>
            <a:pPr marL="800100" lvl="1" indent="-342900">
              <a:buFont typeface="Arial" panose="020B0604020202020204" pitchFamily="34" charset="0"/>
              <a:buChar char="•"/>
              <a:defRPr/>
            </a:pPr>
            <a:r>
              <a:rPr lang="en-US" sz="2000" dirty="0"/>
              <a:t>Mail servers</a:t>
            </a:r>
          </a:p>
          <a:p>
            <a:pPr marL="800100" lvl="1" indent="-342900">
              <a:buFont typeface="Arial" panose="020B0604020202020204" pitchFamily="34" charset="0"/>
              <a:buChar char="•"/>
              <a:defRPr/>
            </a:pPr>
            <a:r>
              <a:rPr lang="en-US" sz="2000" dirty="0"/>
              <a:t>Alias names</a:t>
            </a:r>
          </a:p>
          <a:p>
            <a:pPr marL="800100" lvl="1" indent="-342900">
              <a:buFont typeface="Arial" panose="020B0604020202020204" pitchFamily="34" charset="0"/>
              <a:buChar char="•"/>
              <a:defRPr/>
            </a:pPr>
            <a:r>
              <a:rPr lang="en-US" sz="2000" dirty="0"/>
              <a:t>Alternative name servers</a:t>
            </a:r>
          </a:p>
          <a:p>
            <a:pPr marL="800100" lvl="1" indent="-342900">
              <a:buFont typeface="Arial" panose="020B0604020202020204" pitchFamily="34" charset="0"/>
              <a:buChar char="•"/>
              <a:defRPr/>
            </a:pPr>
            <a:r>
              <a:rPr lang="en-US" sz="2000" dirty="0" smtClean="0"/>
              <a:t>…</a:t>
            </a:r>
            <a:endParaRPr lang="en-US" dirty="0"/>
          </a:p>
          <a:p>
            <a:pPr marL="342900" indent="-342900">
              <a:buFont typeface="Arial" panose="020B0604020202020204" pitchFamily="34" charset="0"/>
              <a:buChar char="•"/>
              <a:defRPr/>
            </a:pPr>
            <a:r>
              <a:rPr lang="en-US" sz="2200" dirty="0"/>
              <a:t>Decentralized database </a:t>
            </a:r>
            <a:br>
              <a:rPr lang="en-US" sz="2200" dirty="0"/>
            </a:br>
            <a:r>
              <a:rPr lang="en-US" sz="2200" dirty="0"/>
              <a:t>consisting of a multitude of </a:t>
            </a:r>
            <a:br>
              <a:rPr lang="en-US" sz="2200" dirty="0"/>
            </a:br>
            <a:r>
              <a:rPr lang="en-US" sz="2200" dirty="0"/>
              <a:t>servers</a:t>
            </a:r>
          </a:p>
          <a:p>
            <a:endParaRPr lang="en-GB" dirty="0"/>
          </a:p>
        </p:txBody>
      </p:sp>
      <p:sp>
        <p:nvSpPr>
          <p:cNvPr id="6" name="Oval 5"/>
          <p:cNvSpPr/>
          <p:nvPr/>
        </p:nvSpPr>
        <p:spPr>
          <a:xfrm>
            <a:off x="6453218" y="186375"/>
            <a:ext cx="2248143" cy="7047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73721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548639" y="572835"/>
            <a:ext cx="8030413" cy="999934"/>
          </a:xfrm>
        </p:spPr>
        <p:txBody>
          <a:bodyPr/>
          <a:lstStyle/>
          <a:p>
            <a:r>
              <a:rPr lang="en-GB" dirty="0" smtClean="0"/>
              <a:t>DNS – Hierarchical Name Space</a:t>
            </a:r>
            <a:endParaRPr lang="en-GB" dirty="0"/>
          </a:p>
        </p:txBody>
      </p:sp>
      <p:sp>
        <p:nvSpPr>
          <p:cNvPr id="4" name="Text Box 4"/>
          <p:cNvSpPr txBox="1">
            <a:spLocks noChangeArrowheads="1"/>
          </p:cNvSpPr>
          <p:nvPr/>
        </p:nvSpPr>
        <p:spPr bwMode="auto">
          <a:xfrm>
            <a:off x="5791200" y="1602417"/>
            <a:ext cx="622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solidFill>
                  <a:srgbClr val="FF0000"/>
                </a:solidFill>
                <a:latin typeface="Arial" charset="0"/>
              </a:rPr>
              <a:t>root</a:t>
            </a:r>
          </a:p>
        </p:txBody>
      </p:sp>
      <p:sp>
        <p:nvSpPr>
          <p:cNvPr id="6" name="Text Box 5"/>
          <p:cNvSpPr txBox="1">
            <a:spLocks noChangeArrowheads="1"/>
          </p:cNvSpPr>
          <p:nvPr/>
        </p:nvSpPr>
        <p:spPr bwMode="auto">
          <a:xfrm>
            <a:off x="5532456" y="2423125"/>
            <a:ext cx="455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solidFill>
                  <a:srgbClr val="FF0000"/>
                </a:solidFill>
                <a:latin typeface="Arial" charset="0"/>
              </a:rPr>
              <a:t>uk</a:t>
            </a:r>
            <a:endParaRPr lang="en-US" dirty="0">
              <a:solidFill>
                <a:srgbClr val="FF0000"/>
              </a:solidFill>
              <a:latin typeface="Arial" charset="0"/>
            </a:endParaRPr>
          </a:p>
        </p:txBody>
      </p:sp>
      <p:sp>
        <p:nvSpPr>
          <p:cNvPr id="7" name="Text Box 6"/>
          <p:cNvSpPr txBox="1">
            <a:spLocks noChangeArrowheads="1"/>
          </p:cNvSpPr>
          <p:nvPr/>
        </p:nvSpPr>
        <p:spPr bwMode="auto">
          <a:xfrm>
            <a:off x="4268789" y="2435854"/>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Arial" charset="0"/>
              </a:rPr>
              <a:t>net</a:t>
            </a:r>
          </a:p>
        </p:txBody>
      </p:sp>
      <p:sp>
        <p:nvSpPr>
          <p:cNvPr id="8" name="Text Box 7"/>
          <p:cNvSpPr txBox="1">
            <a:spLocks noChangeArrowheads="1"/>
          </p:cNvSpPr>
          <p:nvPr/>
        </p:nvSpPr>
        <p:spPr bwMode="auto">
          <a:xfrm>
            <a:off x="2897188" y="2440617"/>
            <a:ext cx="550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Arial" charset="0"/>
              </a:rPr>
              <a:t>org</a:t>
            </a:r>
          </a:p>
        </p:txBody>
      </p:sp>
      <p:sp>
        <p:nvSpPr>
          <p:cNvPr id="9" name="Text Box 8"/>
          <p:cNvSpPr txBox="1">
            <a:spLocks noChangeArrowheads="1"/>
          </p:cNvSpPr>
          <p:nvPr/>
        </p:nvSpPr>
        <p:spPr bwMode="auto">
          <a:xfrm>
            <a:off x="7658948" y="2423125"/>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latin typeface="Arial" charset="0"/>
              </a:rPr>
              <a:t>edu</a:t>
            </a:r>
            <a:endParaRPr lang="en-US" dirty="0">
              <a:latin typeface="Arial" charset="0"/>
            </a:endParaRPr>
          </a:p>
        </p:txBody>
      </p:sp>
      <p:sp>
        <p:nvSpPr>
          <p:cNvPr id="10" name="Text Box 9"/>
          <p:cNvSpPr txBox="1">
            <a:spLocks noChangeArrowheads="1"/>
          </p:cNvSpPr>
          <p:nvPr/>
        </p:nvSpPr>
        <p:spPr bwMode="auto">
          <a:xfrm>
            <a:off x="6461126" y="2424742"/>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Arial" charset="0"/>
              </a:rPr>
              <a:t>com</a:t>
            </a:r>
          </a:p>
        </p:txBody>
      </p:sp>
      <p:sp>
        <p:nvSpPr>
          <p:cNvPr id="11" name="Text Box 10"/>
          <p:cNvSpPr txBox="1">
            <a:spLocks noChangeArrowheads="1"/>
          </p:cNvSpPr>
          <p:nvPr/>
        </p:nvSpPr>
        <p:spPr bwMode="auto">
          <a:xfrm>
            <a:off x="8982819" y="24390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smtClean="0">
                <a:latin typeface="Arial" charset="0"/>
              </a:rPr>
              <a:t>de</a:t>
            </a:r>
            <a:endParaRPr lang="en-US" dirty="0">
              <a:latin typeface="Arial" charset="0"/>
            </a:endParaRPr>
          </a:p>
        </p:txBody>
      </p:sp>
      <p:sp>
        <p:nvSpPr>
          <p:cNvPr id="12" name="Text Box 11"/>
          <p:cNvSpPr txBox="1">
            <a:spLocks noChangeArrowheads="1"/>
          </p:cNvSpPr>
          <p:nvPr/>
        </p:nvSpPr>
        <p:spPr bwMode="auto">
          <a:xfrm>
            <a:off x="2737264" y="4594988"/>
            <a:ext cx="869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latin typeface="Arial" charset="0"/>
              </a:rPr>
              <a:t>bristol</a:t>
            </a:r>
            <a:endParaRPr lang="en-US" dirty="0">
              <a:latin typeface="Arial" charset="0"/>
            </a:endParaRPr>
          </a:p>
        </p:txBody>
      </p:sp>
      <p:sp>
        <p:nvSpPr>
          <p:cNvPr id="13" name="Text Box 12"/>
          <p:cNvSpPr txBox="1">
            <a:spLocks noChangeArrowheads="1"/>
          </p:cNvSpPr>
          <p:nvPr/>
        </p:nvSpPr>
        <p:spPr bwMode="auto">
          <a:xfrm>
            <a:off x="4175947" y="4589746"/>
            <a:ext cx="455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smtClean="0">
                <a:latin typeface="Arial" charset="0"/>
              </a:rPr>
              <a:t>ox</a:t>
            </a:r>
            <a:endParaRPr lang="en-US" dirty="0">
              <a:latin typeface="Arial" charset="0"/>
            </a:endParaRPr>
          </a:p>
        </p:txBody>
      </p:sp>
      <p:sp>
        <p:nvSpPr>
          <p:cNvPr id="14" name="Text Box 13"/>
          <p:cNvSpPr txBox="1">
            <a:spLocks noChangeArrowheads="1"/>
          </p:cNvSpPr>
          <p:nvPr/>
        </p:nvSpPr>
        <p:spPr bwMode="auto">
          <a:xfrm>
            <a:off x="5615625" y="4589746"/>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solidFill>
                  <a:srgbClr val="FF0000"/>
                </a:solidFill>
                <a:latin typeface="Arial" charset="0"/>
              </a:rPr>
              <a:t>qub</a:t>
            </a:r>
            <a:endParaRPr lang="en-US" dirty="0">
              <a:solidFill>
                <a:srgbClr val="FF0000"/>
              </a:solidFill>
              <a:latin typeface="Arial" charset="0"/>
            </a:endParaRPr>
          </a:p>
        </p:txBody>
      </p:sp>
      <p:sp>
        <p:nvSpPr>
          <p:cNvPr id="15" name="Text Box 14"/>
          <p:cNvSpPr txBox="1">
            <a:spLocks noChangeArrowheads="1"/>
          </p:cNvSpPr>
          <p:nvPr/>
        </p:nvSpPr>
        <p:spPr bwMode="auto">
          <a:xfrm>
            <a:off x="7994685" y="4597106"/>
            <a:ext cx="5132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latin typeface="Arial" charset="0"/>
              </a:rPr>
              <a:t>ucl</a:t>
            </a:r>
            <a:endParaRPr lang="en-US" dirty="0">
              <a:latin typeface="Arial" charset="0"/>
            </a:endParaRPr>
          </a:p>
        </p:txBody>
      </p:sp>
      <p:sp>
        <p:nvSpPr>
          <p:cNvPr id="16" name="Line 15"/>
          <p:cNvSpPr>
            <a:spLocks noChangeShapeType="1"/>
          </p:cNvSpPr>
          <p:nvPr/>
        </p:nvSpPr>
        <p:spPr bwMode="auto">
          <a:xfrm flipH="1">
            <a:off x="3465513" y="1942142"/>
            <a:ext cx="2374900" cy="528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6"/>
          <p:cNvSpPr>
            <a:spLocks noChangeShapeType="1"/>
          </p:cNvSpPr>
          <p:nvPr/>
        </p:nvSpPr>
        <p:spPr bwMode="auto">
          <a:xfrm flipH="1">
            <a:off x="4676775" y="1983415"/>
            <a:ext cx="1250103" cy="511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7"/>
          <p:cNvSpPr>
            <a:spLocks noChangeShapeType="1"/>
          </p:cNvSpPr>
          <p:nvPr/>
        </p:nvSpPr>
        <p:spPr bwMode="auto">
          <a:xfrm>
            <a:off x="6264276" y="1983416"/>
            <a:ext cx="493713" cy="5111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8"/>
          <p:cNvSpPr>
            <a:spLocks noChangeShapeType="1"/>
          </p:cNvSpPr>
          <p:nvPr/>
        </p:nvSpPr>
        <p:spPr bwMode="auto">
          <a:xfrm>
            <a:off x="6381750" y="1929442"/>
            <a:ext cx="1543050" cy="587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9"/>
          <p:cNvSpPr>
            <a:spLocks noChangeShapeType="1"/>
          </p:cNvSpPr>
          <p:nvPr/>
        </p:nvSpPr>
        <p:spPr bwMode="auto">
          <a:xfrm>
            <a:off x="6381750" y="1894516"/>
            <a:ext cx="2686050" cy="622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20"/>
          <p:cNvSpPr>
            <a:spLocks noChangeShapeType="1"/>
          </p:cNvSpPr>
          <p:nvPr/>
        </p:nvSpPr>
        <p:spPr bwMode="auto">
          <a:xfrm flipH="1">
            <a:off x="3290674" y="3815541"/>
            <a:ext cx="2453991" cy="7436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1"/>
          <p:cNvSpPr>
            <a:spLocks noChangeShapeType="1"/>
          </p:cNvSpPr>
          <p:nvPr/>
        </p:nvSpPr>
        <p:spPr bwMode="auto">
          <a:xfrm flipH="1">
            <a:off x="4487365" y="3860590"/>
            <a:ext cx="1285875" cy="7105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2"/>
          <p:cNvSpPr>
            <a:spLocks noChangeShapeType="1"/>
          </p:cNvSpPr>
          <p:nvPr/>
        </p:nvSpPr>
        <p:spPr bwMode="auto">
          <a:xfrm>
            <a:off x="5880684" y="3923461"/>
            <a:ext cx="9525" cy="708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23"/>
          <p:cNvSpPr>
            <a:spLocks noChangeShapeType="1"/>
          </p:cNvSpPr>
          <p:nvPr/>
        </p:nvSpPr>
        <p:spPr bwMode="auto">
          <a:xfrm>
            <a:off x="5916116" y="3815540"/>
            <a:ext cx="2333623" cy="7556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Text Box 24"/>
          <p:cNvSpPr txBox="1">
            <a:spLocks noChangeArrowheads="1"/>
          </p:cNvSpPr>
          <p:nvPr/>
        </p:nvSpPr>
        <p:spPr bwMode="auto">
          <a:xfrm>
            <a:off x="9273345" y="4597106"/>
            <a:ext cx="5277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latin typeface="Arial" charset="0"/>
              </a:rPr>
              <a:t>gla</a:t>
            </a:r>
            <a:endParaRPr lang="en-US" dirty="0">
              <a:latin typeface="Arial" charset="0"/>
            </a:endParaRPr>
          </a:p>
        </p:txBody>
      </p:sp>
      <p:sp>
        <p:nvSpPr>
          <p:cNvPr id="26" name="Line 25"/>
          <p:cNvSpPr>
            <a:spLocks noChangeShapeType="1"/>
          </p:cNvSpPr>
          <p:nvPr/>
        </p:nvSpPr>
        <p:spPr bwMode="auto">
          <a:xfrm>
            <a:off x="6076748" y="3780749"/>
            <a:ext cx="3431880" cy="7904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Text Box 26"/>
          <p:cNvSpPr txBox="1">
            <a:spLocks noChangeArrowheads="1"/>
          </p:cNvSpPr>
          <p:nvPr/>
        </p:nvSpPr>
        <p:spPr bwMode="auto">
          <a:xfrm>
            <a:off x="4776840" y="5473983"/>
            <a:ext cx="569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solidFill>
                  <a:srgbClr val="FF0000"/>
                </a:solidFill>
                <a:latin typeface="Arial" charset="0"/>
              </a:rPr>
              <a:t>csit</a:t>
            </a:r>
            <a:endParaRPr lang="en-US" dirty="0">
              <a:solidFill>
                <a:srgbClr val="FF0000"/>
              </a:solidFill>
              <a:latin typeface="Arial" charset="0"/>
            </a:endParaRPr>
          </a:p>
        </p:txBody>
      </p:sp>
      <p:sp>
        <p:nvSpPr>
          <p:cNvPr id="28" name="Text Box 27"/>
          <p:cNvSpPr txBox="1">
            <a:spLocks noChangeArrowheads="1"/>
          </p:cNvSpPr>
          <p:nvPr/>
        </p:nvSpPr>
        <p:spPr bwMode="auto">
          <a:xfrm>
            <a:off x="6428564" y="5478746"/>
            <a:ext cx="5838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latin typeface="Arial" charset="0"/>
              </a:rPr>
              <a:t>ecit</a:t>
            </a:r>
            <a:endParaRPr lang="en-US" dirty="0">
              <a:latin typeface="Arial" charset="0"/>
            </a:endParaRPr>
          </a:p>
        </p:txBody>
      </p:sp>
      <p:sp>
        <p:nvSpPr>
          <p:cNvPr id="29" name="Line 28"/>
          <p:cNvSpPr>
            <a:spLocks noChangeShapeType="1"/>
          </p:cNvSpPr>
          <p:nvPr/>
        </p:nvSpPr>
        <p:spPr bwMode="auto">
          <a:xfrm flipH="1">
            <a:off x="5093284" y="5023162"/>
            <a:ext cx="720725" cy="5572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9"/>
          <p:cNvSpPr>
            <a:spLocks noChangeShapeType="1"/>
          </p:cNvSpPr>
          <p:nvPr/>
        </p:nvSpPr>
        <p:spPr bwMode="auto">
          <a:xfrm>
            <a:off x="6042608" y="5023162"/>
            <a:ext cx="685800"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30"/>
          <p:cNvSpPr>
            <a:spLocks noChangeShapeType="1"/>
          </p:cNvSpPr>
          <p:nvPr/>
        </p:nvSpPr>
        <p:spPr bwMode="auto">
          <a:xfrm>
            <a:off x="5042483" y="5831199"/>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 name="Text Box 31"/>
          <p:cNvSpPr txBox="1">
            <a:spLocks noChangeArrowheads="1"/>
          </p:cNvSpPr>
          <p:nvPr/>
        </p:nvSpPr>
        <p:spPr bwMode="auto">
          <a:xfrm>
            <a:off x="4700598" y="6239157"/>
            <a:ext cx="7425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solidFill>
                  <a:srgbClr val="FF0000"/>
                </a:solidFill>
                <a:latin typeface="Arial" charset="0"/>
              </a:rPr>
              <a:t>www</a:t>
            </a:r>
          </a:p>
        </p:txBody>
      </p:sp>
      <p:sp>
        <p:nvSpPr>
          <p:cNvPr id="33" name="Line 32"/>
          <p:cNvSpPr>
            <a:spLocks noChangeShapeType="1"/>
          </p:cNvSpPr>
          <p:nvPr/>
        </p:nvSpPr>
        <p:spPr bwMode="auto">
          <a:xfrm flipH="1">
            <a:off x="5791200" y="1983416"/>
            <a:ext cx="304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 name="Text Box 5"/>
          <p:cNvSpPr txBox="1">
            <a:spLocks noChangeArrowheads="1"/>
          </p:cNvSpPr>
          <p:nvPr/>
        </p:nvSpPr>
        <p:spPr bwMode="auto">
          <a:xfrm>
            <a:off x="5651076" y="3450036"/>
            <a:ext cx="455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smtClean="0">
                <a:solidFill>
                  <a:srgbClr val="FF0000"/>
                </a:solidFill>
                <a:latin typeface="Arial" charset="0"/>
              </a:rPr>
              <a:t>ac</a:t>
            </a:r>
            <a:endParaRPr lang="en-US" dirty="0">
              <a:solidFill>
                <a:srgbClr val="FF0000"/>
              </a:solidFill>
              <a:latin typeface="Arial" charset="0"/>
            </a:endParaRPr>
          </a:p>
        </p:txBody>
      </p:sp>
      <p:sp>
        <p:nvSpPr>
          <p:cNvPr id="35" name="Rectangle 5"/>
          <p:cNvSpPr>
            <a:spLocks noChangeArrowheads="1"/>
          </p:cNvSpPr>
          <p:nvPr/>
        </p:nvSpPr>
        <p:spPr bwMode="auto">
          <a:xfrm>
            <a:off x="728463" y="2357483"/>
            <a:ext cx="1389725" cy="531392"/>
          </a:xfrm>
          <a:prstGeom prst="rect">
            <a:avLst/>
          </a:prstGeom>
          <a:solidFill>
            <a:srgbClr val="FFCC00"/>
          </a:solidFill>
          <a:ln>
            <a:noFill/>
          </a:ln>
          <a:effectLst>
            <a:outerShdw blurRad="63500" dist="107763" dir="2700000" algn="ctr" rotWithShape="0">
              <a:srgbClr val="000000">
                <a:alpha val="74998"/>
              </a:srgbClr>
            </a:outerShdw>
          </a:effectLst>
          <a:extLst/>
        </p:spPr>
        <p:txBody>
          <a:bodyPr wrap="none" anchor="ctr"/>
          <a:lstStyle/>
          <a:p>
            <a:pPr>
              <a:defRPr/>
            </a:pPr>
            <a:r>
              <a:rPr lang="en-US" dirty="0" smtClean="0"/>
              <a:t>Top Domain</a:t>
            </a:r>
            <a:endParaRPr lang="en-US" dirty="0">
              <a:cs typeface="+mn-cs"/>
            </a:endParaRPr>
          </a:p>
        </p:txBody>
      </p:sp>
      <p:sp>
        <p:nvSpPr>
          <p:cNvPr id="36" name="Text Box 5"/>
          <p:cNvSpPr txBox="1">
            <a:spLocks noChangeArrowheads="1"/>
          </p:cNvSpPr>
          <p:nvPr/>
        </p:nvSpPr>
        <p:spPr bwMode="auto">
          <a:xfrm>
            <a:off x="7153274" y="3450036"/>
            <a:ext cx="6220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latin typeface="Arial" charset="0"/>
              </a:rPr>
              <a:t>gov</a:t>
            </a:r>
            <a:endParaRPr lang="en-US" dirty="0">
              <a:latin typeface="Arial" charset="0"/>
            </a:endParaRPr>
          </a:p>
        </p:txBody>
      </p:sp>
      <p:sp>
        <p:nvSpPr>
          <p:cNvPr id="37" name="Text Box 5"/>
          <p:cNvSpPr txBox="1">
            <a:spLocks noChangeArrowheads="1"/>
          </p:cNvSpPr>
          <p:nvPr/>
        </p:nvSpPr>
        <p:spPr bwMode="auto">
          <a:xfrm>
            <a:off x="8507967" y="3446979"/>
            <a:ext cx="455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smtClean="0">
                <a:latin typeface="Arial" charset="0"/>
              </a:rPr>
              <a:t>co</a:t>
            </a:r>
            <a:endParaRPr lang="en-US" dirty="0">
              <a:latin typeface="Arial" charset="0"/>
            </a:endParaRPr>
          </a:p>
        </p:txBody>
      </p:sp>
      <p:sp>
        <p:nvSpPr>
          <p:cNvPr id="39" name="Text Box 5"/>
          <p:cNvSpPr txBox="1">
            <a:spLocks noChangeArrowheads="1"/>
          </p:cNvSpPr>
          <p:nvPr/>
        </p:nvSpPr>
        <p:spPr bwMode="auto">
          <a:xfrm>
            <a:off x="3376160" y="3493429"/>
            <a:ext cx="939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err="1" smtClean="0">
                <a:latin typeface="Arial" charset="0"/>
              </a:rPr>
              <a:t>nhs</a:t>
            </a:r>
            <a:endParaRPr lang="en-US" dirty="0">
              <a:latin typeface="Arial" charset="0"/>
            </a:endParaRPr>
          </a:p>
        </p:txBody>
      </p:sp>
      <p:sp>
        <p:nvSpPr>
          <p:cNvPr id="40" name="Line 16"/>
          <p:cNvSpPr>
            <a:spLocks noChangeShapeType="1"/>
          </p:cNvSpPr>
          <p:nvPr/>
        </p:nvSpPr>
        <p:spPr bwMode="auto">
          <a:xfrm flipH="1">
            <a:off x="3963406" y="2859655"/>
            <a:ext cx="1569049" cy="6863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16"/>
          <p:cNvSpPr>
            <a:spLocks noChangeShapeType="1"/>
          </p:cNvSpPr>
          <p:nvPr/>
        </p:nvSpPr>
        <p:spPr bwMode="auto">
          <a:xfrm flipH="1" flipV="1">
            <a:off x="5988030" y="2859654"/>
            <a:ext cx="2591022" cy="6337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16"/>
          <p:cNvSpPr>
            <a:spLocks noChangeShapeType="1"/>
          </p:cNvSpPr>
          <p:nvPr/>
        </p:nvSpPr>
        <p:spPr bwMode="auto">
          <a:xfrm flipH="1" flipV="1">
            <a:off x="5869408" y="2906877"/>
            <a:ext cx="1508263" cy="5953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22"/>
          <p:cNvSpPr>
            <a:spLocks noChangeShapeType="1"/>
          </p:cNvSpPr>
          <p:nvPr/>
        </p:nvSpPr>
        <p:spPr bwMode="auto">
          <a:xfrm>
            <a:off x="5744665" y="2910489"/>
            <a:ext cx="69343" cy="6113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Rectangle 5"/>
          <p:cNvSpPr>
            <a:spLocks noChangeArrowheads="1"/>
          </p:cNvSpPr>
          <p:nvPr/>
        </p:nvSpPr>
        <p:spPr bwMode="auto">
          <a:xfrm>
            <a:off x="438930" y="3446979"/>
            <a:ext cx="2204574" cy="531392"/>
          </a:xfrm>
          <a:prstGeom prst="rect">
            <a:avLst/>
          </a:prstGeom>
          <a:solidFill>
            <a:srgbClr val="FFCC00"/>
          </a:solidFill>
          <a:ln>
            <a:noFill/>
          </a:ln>
          <a:effectLst>
            <a:outerShdw blurRad="63500" dist="107763" dir="2700000" algn="ctr" rotWithShape="0">
              <a:srgbClr val="000000">
                <a:alpha val="74998"/>
              </a:srgbClr>
            </a:outerShdw>
          </a:effectLst>
          <a:extLst/>
        </p:spPr>
        <p:txBody>
          <a:bodyPr wrap="none" anchor="ctr"/>
          <a:lstStyle/>
          <a:p>
            <a:pPr>
              <a:defRPr/>
            </a:pPr>
            <a:r>
              <a:rPr lang="en-US" dirty="0" smtClean="0"/>
              <a:t>Second-level Domain</a:t>
            </a:r>
            <a:endParaRPr lang="en-US" dirty="0">
              <a:cs typeface="+mn-cs"/>
            </a:endParaRPr>
          </a:p>
        </p:txBody>
      </p:sp>
      <p:sp>
        <p:nvSpPr>
          <p:cNvPr id="45" name="Rectangle 5"/>
          <p:cNvSpPr>
            <a:spLocks noChangeArrowheads="1"/>
          </p:cNvSpPr>
          <p:nvPr/>
        </p:nvSpPr>
        <p:spPr bwMode="auto">
          <a:xfrm>
            <a:off x="438930" y="4497389"/>
            <a:ext cx="2204574" cy="531392"/>
          </a:xfrm>
          <a:prstGeom prst="rect">
            <a:avLst/>
          </a:prstGeom>
          <a:solidFill>
            <a:srgbClr val="FFCC00"/>
          </a:solidFill>
          <a:ln>
            <a:noFill/>
          </a:ln>
          <a:effectLst>
            <a:outerShdw blurRad="63500" dist="107763" dir="2700000" algn="ctr" rotWithShape="0">
              <a:srgbClr val="000000">
                <a:alpha val="74998"/>
              </a:srgbClr>
            </a:outerShdw>
          </a:effectLst>
          <a:extLst/>
        </p:spPr>
        <p:txBody>
          <a:bodyPr wrap="none" anchor="ctr"/>
          <a:lstStyle/>
          <a:p>
            <a:pPr>
              <a:defRPr/>
            </a:pPr>
            <a:r>
              <a:rPr lang="en-US" dirty="0" smtClean="0"/>
              <a:t>Second-level Domain</a:t>
            </a:r>
            <a:endParaRPr lang="en-US" dirty="0">
              <a:cs typeface="+mn-cs"/>
            </a:endParaRPr>
          </a:p>
        </p:txBody>
      </p:sp>
      <p:sp>
        <p:nvSpPr>
          <p:cNvPr id="46" name="Rectangle 5"/>
          <p:cNvSpPr>
            <a:spLocks noChangeArrowheads="1"/>
          </p:cNvSpPr>
          <p:nvPr/>
        </p:nvSpPr>
        <p:spPr bwMode="auto">
          <a:xfrm>
            <a:off x="3063530" y="5402793"/>
            <a:ext cx="1340203" cy="531392"/>
          </a:xfrm>
          <a:prstGeom prst="rect">
            <a:avLst/>
          </a:prstGeom>
          <a:solidFill>
            <a:srgbClr val="FFCC00"/>
          </a:solidFill>
          <a:ln>
            <a:noFill/>
          </a:ln>
          <a:effectLst>
            <a:outerShdw blurRad="63500" dist="107763" dir="2700000" algn="ctr" rotWithShape="0">
              <a:srgbClr val="000000">
                <a:alpha val="74998"/>
              </a:srgbClr>
            </a:outerShdw>
          </a:effectLst>
          <a:extLst/>
        </p:spPr>
        <p:txBody>
          <a:bodyPr wrap="none" anchor="ctr"/>
          <a:lstStyle/>
          <a:p>
            <a:pPr>
              <a:defRPr/>
            </a:pPr>
            <a:r>
              <a:rPr lang="en-US" dirty="0" smtClean="0"/>
              <a:t>Subdomain</a:t>
            </a:r>
            <a:endParaRPr lang="en-US" dirty="0">
              <a:cs typeface="+mn-cs"/>
            </a:endParaRPr>
          </a:p>
        </p:txBody>
      </p:sp>
    </p:spTree>
    <p:extLst>
      <p:ext uri="{BB962C8B-B14F-4D97-AF65-F5344CB8AC3E}">
        <p14:creationId xmlns:p14="http://schemas.microsoft.com/office/powerpoint/2010/main" val="3180456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548640" y="572835"/>
            <a:ext cx="10068884" cy="999934"/>
          </a:xfrm>
        </p:spPr>
        <p:txBody>
          <a:bodyPr/>
          <a:lstStyle/>
          <a:p>
            <a:r>
              <a:rPr lang="en-GB" dirty="0" smtClean="0"/>
              <a:t>DNS – Data Organisation: Domains/Zones</a:t>
            </a:r>
            <a:endParaRPr lang="en-GB" dirty="0"/>
          </a:p>
        </p:txBody>
      </p:sp>
      <p:sp>
        <p:nvSpPr>
          <p:cNvPr id="4" name="Text Placeholder 3"/>
          <p:cNvSpPr>
            <a:spLocks noGrp="1"/>
          </p:cNvSpPr>
          <p:nvPr>
            <p:ph type="body" sz="quarter" idx="13"/>
          </p:nvPr>
        </p:nvSpPr>
        <p:spPr>
          <a:xfrm>
            <a:off x="548640" y="1752509"/>
            <a:ext cx="3863469" cy="3832903"/>
          </a:xfrm>
        </p:spPr>
        <p:txBody>
          <a:bodyPr/>
          <a:lstStyle/>
          <a:p>
            <a:pPr marL="342900" indent="-342900">
              <a:buFont typeface="Arial" panose="020B0604020202020204" pitchFamily="34" charset="0"/>
              <a:buChar char="•"/>
              <a:defRPr/>
            </a:pPr>
            <a:r>
              <a:rPr lang="en-US" dirty="0">
                <a:cs typeface="Arial"/>
              </a:rPr>
              <a:t>Structured Namespace</a:t>
            </a:r>
          </a:p>
          <a:p>
            <a:pPr marL="342900" indent="-342900">
              <a:buFont typeface="Arial" panose="020B0604020202020204" pitchFamily="34" charset="0"/>
              <a:buChar char="•"/>
              <a:defRPr/>
            </a:pPr>
            <a:r>
              <a:rPr lang="en-US" dirty="0">
                <a:cs typeface="Arial"/>
              </a:rPr>
              <a:t>Hierarchical organization in sub domains/zones</a:t>
            </a:r>
          </a:p>
          <a:p>
            <a:pPr marL="342900" indent="-342900">
              <a:buFont typeface="Arial" panose="020B0604020202020204" pitchFamily="34" charset="0"/>
              <a:buChar char="•"/>
              <a:defRPr/>
            </a:pPr>
            <a:r>
              <a:rPr lang="en-US" dirty="0">
                <a:cs typeface="Arial"/>
              </a:rPr>
              <a:t>Sourced </a:t>
            </a:r>
            <a:r>
              <a:rPr lang="en-US" dirty="0" smtClean="0">
                <a:cs typeface="Arial"/>
              </a:rPr>
              <a:t>at</a:t>
            </a:r>
            <a:r>
              <a:rPr lang="de-DE" altLang="ja-JP" dirty="0" smtClean="0">
                <a:cs typeface="Arial"/>
              </a:rPr>
              <a:t> “</a:t>
            </a:r>
            <a:r>
              <a:rPr lang="en-US" dirty="0" smtClean="0">
                <a:cs typeface="Arial"/>
              </a:rPr>
              <a:t>root zone” (</a:t>
            </a:r>
            <a:r>
              <a:rPr lang="de-DE" altLang="ja-JP" dirty="0" smtClean="0">
                <a:cs typeface="Arial"/>
              </a:rPr>
              <a:t>“</a:t>
            </a:r>
            <a:r>
              <a:rPr lang="en-US" dirty="0" smtClean="0">
                <a:cs typeface="Arial"/>
              </a:rPr>
              <a:t>.”)</a:t>
            </a:r>
            <a:endParaRPr lang="en-US" dirty="0">
              <a:cs typeface="Arial"/>
            </a:endParaRPr>
          </a:p>
          <a:p>
            <a:pPr marL="342900" indent="-342900">
              <a:buFont typeface="Arial" panose="020B0604020202020204" pitchFamily="34" charset="0"/>
              <a:buChar char="•"/>
              <a:defRPr/>
            </a:pPr>
            <a:r>
              <a:rPr lang="en-US" dirty="0">
                <a:cs typeface="Arial"/>
              </a:rPr>
              <a:t>Parent zones maintain pointers to child zones (</a:t>
            </a:r>
            <a:r>
              <a:rPr lang="de-DE" altLang="ja-JP" dirty="0">
                <a:cs typeface="Arial"/>
              </a:rPr>
              <a:t>“</a:t>
            </a:r>
            <a:r>
              <a:rPr lang="en-US" i="1" dirty="0">
                <a:cs typeface="Arial"/>
              </a:rPr>
              <a:t>zone </a:t>
            </a:r>
            <a:r>
              <a:rPr lang="en-US" i="1" dirty="0" smtClean="0">
                <a:cs typeface="Arial"/>
              </a:rPr>
              <a:t>cuts</a:t>
            </a:r>
            <a:r>
              <a:rPr lang="en-US" dirty="0" smtClean="0">
                <a:cs typeface="Arial"/>
              </a:rPr>
              <a:t>”)</a:t>
            </a:r>
            <a:endParaRPr lang="en-US" dirty="0">
              <a:cs typeface="Arial"/>
            </a:endParaRPr>
          </a:p>
          <a:p>
            <a:pPr marL="342900" indent="-342900">
              <a:buFont typeface="Arial" panose="020B0604020202020204" pitchFamily="34" charset="0"/>
              <a:buChar char="•"/>
              <a:defRPr/>
            </a:pPr>
            <a:r>
              <a:rPr lang="en-US" dirty="0">
                <a:cs typeface="Arial"/>
              </a:rPr>
              <a:t>Zone data is stored as </a:t>
            </a:r>
            <a:r>
              <a:rPr lang="de-DE" altLang="ja-JP" dirty="0">
                <a:cs typeface="Arial"/>
              </a:rPr>
              <a:t>“</a:t>
            </a:r>
            <a:r>
              <a:rPr lang="en-US" dirty="0">
                <a:cs typeface="Arial"/>
              </a:rPr>
              <a:t>Resource </a:t>
            </a:r>
            <a:r>
              <a:rPr lang="en-US" dirty="0" smtClean="0">
                <a:cs typeface="Arial"/>
              </a:rPr>
              <a:t>Records” </a:t>
            </a:r>
            <a:r>
              <a:rPr lang="en-US" dirty="0">
                <a:cs typeface="Arial"/>
              </a:rPr>
              <a:t>(RR)</a:t>
            </a:r>
          </a:p>
        </p:txBody>
      </p:sp>
      <p:cxnSp>
        <p:nvCxnSpPr>
          <p:cNvPr id="5" name="Gerade Verbindung 59"/>
          <p:cNvCxnSpPr/>
          <p:nvPr/>
        </p:nvCxnSpPr>
        <p:spPr>
          <a:xfrm>
            <a:off x="10007128" y="4361040"/>
            <a:ext cx="554377" cy="42094"/>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 name="Gerade Verbindung 60"/>
          <p:cNvCxnSpPr>
            <a:endCxn id="38" idx="1"/>
          </p:cNvCxnSpPr>
          <p:nvPr/>
        </p:nvCxnSpPr>
        <p:spPr>
          <a:xfrm flipV="1">
            <a:off x="8035850" y="2237764"/>
            <a:ext cx="469433" cy="65312"/>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7" name="Gerade Verbindung 61"/>
          <p:cNvCxnSpPr>
            <a:stCxn id="42" idx="3"/>
            <a:endCxn id="20" idx="1"/>
          </p:cNvCxnSpPr>
          <p:nvPr/>
        </p:nvCxnSpPr>
        <p:spPr>
          <a:xfrm flipV="1">
            <a:off x="5788344" y="3087662"/>
            <a:ext cx="864534" cy="83266"/>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8" name="Wolke 62"/>
          <p:cNvSpPr/>
          <p:nvPr/>
        </p:nvSpPr>
        <p:spPr>
          <a:xfrm>
            <a:off x="6559649" y="2847763"/>
            <a:ext cx="1372754" cy="532187"/>
          </a:xfrm>
          <a:prstGeom prst="cloud">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lstStyle/>
          <a:p>
            <a:pPr>
              <a:defRPr/>
            </a:pPr>
            <a:endParaRPr lang="en-US" kern="0">
              <a:solidFill>
                <a:sysClr val="window" lastClr="FFFFFF"/>
              </a:solidFill>
              <a:latin typeface="Calibri"/>
            </a:endParaRPr>
          </a:p>
        </p:txBody>
      </p:sp>
      <p:sp>
        <p:nvSpPr>
          <p:cNvPr id="9" name="Wolke 63"/>
          <p:cNvSpPr/>
          <p:nvPr/>
        </p:nvSpPr>
        <p:spPr>
          <a:xfrm rot="5215938">
            <a:off x="5747212" y="3406671"/>
            <a:ext cx="1406177" cy="1724424"/>
          </a:xfrm>
          <a:prstGeom prst="cloud">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lstStyle/>
          <a:p>
            <a:pPr>
              <a:defRPr/>
            </a:pPr>
            <a:endParaRPr lang="en-US" kern="0">
              <a:solidFill>
                <a:sysClr val="window" lastClr="FFFFFF"/>
              </a:solidFill>
              <a:latin typeface="Calibri"/>
            </a:endParaRPr>
          </a:p>
        </p:txBody>
      </p:sp>
      <p:sp>
        <p:nvSpPr>
          <p:cNvPr id="10" name="Wolke 64"/>
          <p:cNvSpPr/>
          <p:nvPr/>
        </p:nvSpPr>
        <p:spPr>
          <a:xfrm>
            <a:off x="7268707" y="2102292"/>
            <a:ext cx="789708" cy="532187"/>
          </a:xfrm>
          <a:prstGeom prst="cloud">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lstStyle/>
          <a:p>
            <a:pPr>
              <a:defRPr/>
            </a:pPr>
            <a:endParaRPr lang="en-US" kern="0">
              <a:solidFill>
                <a:sysClr val="window" lastClr="FFFFFF"/>
              </a:solidFill>
              <a:latin typeface="Calibri"/>
            </a:endParaRPr>
          </a:p>
        </p:txBody>
      </p:sp>
      <p:sp>
        <p:nvSpPr>
          <p:cNvPr id="11" name="Wolke 65"/>
          <p:cNvSpPr/>
          <p:nvPr/>
        </p:nvSpPr>
        <p:spPr>
          <a:xfrm>
            <a:off x="7984144" y="2847763"/>
            <a:ext cx="789708" cy="532187"/>
          </a:xfrm>
          <a:prstGeom prst="cloud">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lstStyle/>
          <a:p>
            <a:pPr>
              <a:defRPr/>
            </a:pPr>
            <a:endParaRPr lang="en-US" kern="0">
              <a:solidFill>
                <a:sysClr val="window" lastClr="FFFFFF"/>
              </a:solidFill>
              <a:latin typeface="Calibri"/>
            </a:endParaRPr>
          </a:p>
        </p:txBody>
      </p:sp>
      <p:sp>
        <p:nvSpPr>
          <p:cNvPr id="12" name="Wolke 66"/>
          <p:cNvSpPr/>
          <p:nvPr/>
        </p:nvSpPr>
        <p:spPr>
          <a:xfrm rot="5400000">
            <a:off x="7906345" y="3633635"/>
            <a:ext cx="2504512" cy="1855253"/>
          </a:xfrm>
          <a:prstGeom prst="cloud">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lstStyle/>
          <a:p>
            <a:pPr>
              <a:defRPr/>
            </a:pPr>
            <a:endParaRPr lang="en-US" kern="0">
              <a:solidFill>
                <a:sysClr val="window" lastClr="FFFFFF"/>
              </a:solidFill>
              <a:latin typeface="Calibri"/>
            </a:endParaRPr>
          </a:p>
        </p:txBody>
      </p:sp>
      <p:sp>
        <p:nvSpPr>
          <p:cNvPr id="13" name="Line 4"/>
          <p:cNvSpPr>
            <a:spLocks noChangeShapeType="1"/>
          </p:cNvSpPr>
          <p:nvPr/>
        </p:nvSpPr>
        <p:spPr bwMode="auto">
          <a:xfrm flipV="1">
            <a:off x="7036666" y="2439898"/>
            <a:ext cx="548719" cy="575159"/>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4" name="Line 5"/>
          <p:cNvSpPr>
            <a:spLocks noChangeShapeType="1"/>
          </p:cNvSpPr>
          <p:nvPr/>
        </p:nvSpPr>
        <p:spPr bwMode="auto">
          <a:xfrm flipH="1">
            <a:off x="7585385" y="2494434"/>
            <a:ext cx="93019" cy="520623"/>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5" name="Line 6"/>
          <p:cNvSpPr>
            <a:spLocks noChangeShapeType="1"/>
          </p:cNvSpPr>
          <p:nvPr/>
        </p:nvSpPr>
        <p:spPr bwMode="auto">
          <a:xfrm>
            <a:off x="7770677" y="2439897"/>
            <a:ext cx="523904" cy="575160"/>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6" name="Line 7"/>
          <p:cNvSpPr>
            <a:spLocks noChangeShapeType="1"/>
          </p:cNvSpPr>
          <p:nvPr/>
        </p:nvSpPr>
        <p:spPr bwMode="auto">
          <a:xfrm flipV="1">
            <a:off x="6616459" y="3208064"/>
            <a:ext cx="289520" cy="514391"/>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7" name="Line 8"/>
          <p:cNvSpPr>
            <a:spLocks noChangeShapeType="1"/>
          </p:cNvSpPr>
          <p:nvPr/>
        </p:nvSpPr>
        <p:spPr bwMode="auto">
          <a:xfrm>
            <a:off x="7036666" y="3208062"/>
            <a:ext cx="352841" cy="514394"/>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8" name="Line 9"/>
          <p:cNvSpPr>
            <a:spLocks noChangeShapeType="1"/>
          </p:cNvSpPr>
          <p:nvPr/>
        </p:nvSpPr>
        <p:spPr bwMode="auto">
          <a:xfrm flipH="1">
            <a:off x="8134367" y="3208064"/>
            <a:ext cx="233617" cy="514392"/>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19" name="Line 10"/>
          <p:cNvSpPr>
            <a:spLocks noChangeShapeType="1"/>
          </p:cNvSpPr>
          <p:nvPr/>
        </p:nvSpPr>
        <p:spPr bwMode="auto">
          <a:xfrm>
            <a:off x="8492546" y="3208063"/>
            <a:ext cx="281306" cy="514392"/>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20" name="Text Box 11"/>
          <p:cNvSpPr txBox="1">
            <a:spLocks noChangeArrowheads="1"/>
          </p:cNvSpPr>
          <p:nvPr/>
        </p:nvSpPr>
        <p:spPr bwMode="auto">
          <a:xfrm>
            <a:off x="6652878" y="2904306"/>
            <a:ext cx="615950" cy="366712"/>
          </a:xfrm>
          <a:prstGeom prst="rect">
            <a:avLst/>
          </a:prstGeom>
          <a:noFill/>
          <a:ln>
            <a:noFill/>
          </a:ln>
          <a:effectLst/>
          <a:extLst/>
        </p:spPr>
        <p:txBody>
          <a:bodyPr wrap="none">
            <a:spAutoFit/>
          </a:bodyPr>
          <a:lstStyle/>
          <a:p>
            <a:pPr algn="ctr">
              <a:defRPr/>
            </a:pPr>
            <a:r>
              <a:rPr lang="en-US" dirty="0">
                <a:latin typeface="Arial"/>
                <a:cs typeface="Arial"/>
              </a:rPr>
              <a:t>com</a:t>
            </a:r>
          </a:p>
        </p:txBody>
      </p:sp>
      <p:sp>
        <p:nvSpPr>
          <p:cNvPr id="21" name="Text Box 12"/>
          <p:cNvSpPr txBox="1">
            <a:spLocks noChangeArrowheads="1"/>
          </p:cNvSpPr>
          <p:nvPr/>
        </p:nvSpPr>
        <p:spPr bwMode="auto">
          <a:xfrm>
            <a:off x="7280100" y="2904306"/>
            <a:ext cx="514350" cy="366712"/>
          </a:xfrm>
          <a:prstGeom prst="rect">
            <a:avLst/>
          </a:prstGeom>
          <a:noFill/>
          <a:ln>
            <a:noFill/>
          </a:ln>
          <a:effectLst/>
          <a:extLst/>
        </p:spPr>
        <p:txBody>
          <a:bodyPr wrap="none">
            <a:spAutoFit/>
          </a:bodyPr>
          <a:lstStyle/>
          <a:p>
            <a:pPr algn="ctr">
              <a:defRPr/>
            </a:pPr>
            <a:r>
              <a:rPr lang="en-US" dirty="0">
                <a:latin typeface="Arial"/>
                <a:cs typeface="Arial"/>
              </a:rPr>
              <a:t>org</a:t>
            </a:r>
          </a:p>
        </p:txBody>
      </p:sp>
      <p:sp>
        <p:nvSpPr>
          <p:cNvPr id="22" name="Text Box 13"/>
          <p:cNvSpPr txBox="1">
            <a:spLocks noChangeArrowheads="1"/>
          </p:cNvSpPr>
          <p:nvPr/>
        </p:nvSpPr>
        <p:spPr bwMode="auto">
          <a:xfrm>
            <a:off x="8176829" y="2904306"/>
            <a:ext cx="441422" cy="369332"/>
          </a:xfrm>
          <a:prstGeom prst="rect">
            <a:avLst/>
          </a:prstGeom>
          <a:noFill/>
          <a:ln>
            <a:noFill/>
          </a:ln>
          <a:effectLst/>
          <a:extLst/>
        </p:spPr>
        <p:txBody>
          <a:bodyPr wrap="none">
            <a:spAutoFit/>
          </a:bodyPr>
          <a:lstStyle/>
          <a:p>
            <a:pPr algn="ctr">
              <a:defRPr/>
            </a:pPr>
            <a:r>
              <a:rPr lang="en-US" dirty="0">
                <a:latin typeface="Arial"/>
                <a:cs typeface="Arial"/>
              </a:rPr>
              <a:t>de</a:t>
            </a:r>
          </a:p>
        </p:txBody>
      </p:sp>
      <p:sp>
        <p:nvSpPr>
          <p:cNvPr id="23" name="Text Box 14"/>
          <p:cNvSpPr txBox="1">
            <a:spLocks noChangeArrowheads="1"/>
          </p:cNvSpPr>
          <p:nvPr/>
        </p:nvSpPr>
        <p:spPr bwMode="auto">
          <a:xfrm>
            <a:off x="6166716" y="3644081"/>
            <a:ext cx="869950" cy="366712"/>
          </a:xfrm>
          <a:prstGeom prst="rect">
            <a:avLst/>
          </a:prstGeom>
          <a:noFill/>
          <a:ln>
            <a:noFill/>
          </a:ln>
          <a:effectLst/>
          <a:extLst/>
        </p:spPr>
        <p:txBody>
          <a:bodyPr wrap="none">
            <a:spAutoFit/>
          </a:bodyPr>
          <a:lstStyle/>
          <a:p>
            <a:pPr algn="ctr">
              <a:defRPr/>
            </a:pPr>
            <a:r>
              <a:rPr lang="en-US" dirty="0" err="1">
                <a:latin typeface="Arial"/>
                <a:cs typeface="Arial"/>
              </a:rPr>
              <a:t>google</a:t>
            </a:r>
            <a:endParaRPr lang="en-US" dirty="0">
              <a:latin typeface="Arial"/>
              <a:cs typeface="Arial"/>
            </a:endParaRPr>
          </a:p>
        </p:txBody>
      </p:sp>
      <p:sp>
        <p:nvSpPr>
          <p:cNvPr id="24" name="Text Box 15"/>
          <p:cNvSpPr txBox="1">
            <a:spLocks noChangeArrowheads="1"/>
          </p:cNvSpPr>
          <p:nvPr/>
        </p:nvSpPr>
        <p:spPr bwMode="auto">
          <a:xfrm>
            <a:off x="7101293" y="3644081"/>
            <a:ext cx="749461" cy="369332"/>
          </a:xfrm>
          <a:prstGeom prst="rect">
            <a:avLst/>
          </a:prstGeom>
          <a:noFill/>
          <a:ln>
            <a:noFill/>
          </a:ln>
          <a:effectLst/>
          <a:extLst/>
        </p:spPr>
        <p:txBody>
          <a:bodyPr wrap="none">
            <a:spAutoFit/>
          </a:bodyPr>
          <a:lstStyle/>
          <a:p>
            <a:pPr algn="ctr">
              <a:defRPr/>
            </a:pPr>
            <a:r>
              <a:rPr lang="en-US" dirty="0">
                <a:latin typeface="Arial"/>
                <a:cs typeface="Arial"/>
              </a:rPr>
              <a:t>apple</a:t>
            </a:r>
          </a:p>
        </p:txBody>
      </p:sp>
      <p:sp>
        <p:nvSpPr>
          <p:cNvPr id="25" name="Text Box 16"/>
          <p:cNvSpPr txBox="1">
            <a:spLocks noChangeArrowheads="1"/>
          </p:cNvSpPr>
          <p:nvPr/>
        </p:nvSpPr>
        <p:spPr bwMode="auto">
          <a:xfrm>
            <a:off x="7824108" y="3644081"/>
            <a:ext cx="543876" cy="369332"/>
          </a:xfrm>
          <a:prstGeom prst="rect">
            <a:avLst/>
          </a:prstGeom>
          <a:noFill/>
          <a:ln>
            <a:noFill/>
          </a:ln>
          <a:effectLst/>
          <a:extLst/>
        </p:spPr>
        <p:txBody>
          <a:bodyPr wrap="none">
            <a:spAutoFit/>
          </a:bodyPr>
          <a:lstStyle/>
          <a:p>
            <a:pPr algn="ctr">
              <a:defRPr/>
            </a:pPr>
            <a:r>
              <a:rPr lang="en-US" dirty="0" err="1">
                <a:latin typeface="Arial"/>
                <a:cs typeface="Arial"/>
              </a:rPr>
              <a:t>zeit</a:t>
            </a:r>
            <a:endParaRPr lang="en-US" dirty="0">
              <a:latin typeface="Arial"/>
              <a:cs typeface="Arial"/>
            </a:endParaRPr>
          </a:p>
        </p:txBody>
      </p:sp>
      <p:sp>
        <p:nvSpPr>
          <p:cNvPr id="26" name="Text Box 17"/>
          <p:cNvSpPr txBox="1">
            <a:spLocks noChangeArrowheads="1"/>
          </p:cNvSpPr>
          <p:nvPr/>
        </p:nvSpPr>
        <p:spPr bwMode="auto">
          <a:xfrm>
            <a:off x="8535458" y="3644081"/>
            <a:ext cx="669775" cy="369332"/>
          </a:xfrm>
          <a:prstGeom prst="rect">
            <a:avLst/>
          </a:prstGeom>
          <a:noFill/>
          <a:ln>
            <a:noFill/>
          </a:ln>
          <a:effectLst/>
          <a:extLst/>
        </p:spPr>
        <p:txBody>
          <a:bodyPr wrap="none">
            <a:spAutoFit/>
          </a:bodyPr>
          <a:lstStyle/>
          <a:p>
            <a:pPr algn="ctr">
              <a:defRPr/>
            </a:pPr>
            <a:r>
              <a:rPr lang="en-US" kern="0" dirty="0">
                <a:solidFill>
                  <a:sysClr val="windowText" lastClr="000000"/>
                </a:solidFill>
              </a:rPr>
              <a:t>bund</a:t>
            </a:r>
          </a:p>
        </p:txBody>
      </p:sp>
      <p:sp>
        <p:nvSpPr>
          <p:cNvPr id="27" name="Text Box 18"/>
          <p:cNvSpPr txBox="1">
            <a:spLocks noChangeArrowheads="1"/>
          </p:cNvSpPr>
          <p:nvPr/>
        </p:nvSpPr>
        <p:spPr bwMode="auto">
          <a:xfrm>
            <a:off x="7542521" y="2032769"/>
            <a:ext cx="270176" cy="461665"/>
          </a:xfrm>
          <a:prstGeom prst="rect">
            <a:avLst/>
          </a:prstGeom>
          <a:noFill/>
          <a:ln>
            <a:noFill/>
          </a:ln>
          <a:effectLst/>
          <a:extLst/>
        </p:spPr>
        <p:txBody>
          <a:bodyPr wrap="none">
            <a:spAutoFit/>
          </a:bodyPr>
          <a:lstStyle/>
          <a:p>
            <a:pPr algn="ctr">
              <a:defRPr/>
            </a:pPr>
            <a:r>
              <a:rPr lang="en-US" sz="2400" dirty="0">
                <a:latin typeface="Arial"/>
                <a:cs typeface="Arial"/>
              </a:rPr>
              <a:t>.</a:t>
            </a:r>
          </a:p>
        </p:txBody>
      </p:sp>
      <p:sp>
        <p:nvSpPr>
          <p:cNvPr id="28" name="Text Box 14"/>
          <p:cNvSpPr txBox="1">
            <a:spLocks noChangeArrowheads="1"/>
          </p:cNvSpPr>
          <p:nvPr/>
        </p:nvSpPr>
        <p:spPr bwMode="auto">
          <a:xfrm>
            <a:off x="5727076" y="4403134"/>
            <a:ext cx="710451" cy="369332"/>
          </a:xfrm>
          <a:prstGeom prst="rect">
            <a:avLst/>
          </a:prstGeom>
          <a:noFill/>
          <a:ln>
            <a:noFill/>
          </a:ln>
          <a:effectLst/>
          <a:extLst/>
        </p:spPr>
        <p:txBody>
          <a:bodyPr wrap="none">
            <a:spAutoFit/>
          </a:bodyPr>
          <a:lstStyle/>
          <a:p>
            <a:pPr algn="ctr">
              <a:defRPr/>
            </a:pPr>
            <a:r>
              <a:rPr lang="en-US" dirty="0">
                <a:latin typeface="Arial"/>
                <a:cs typeface="Arial"/>
              </a:rPr>
              <a:t>www</a:t>
            </a:r>
          </a:p>
        </p:txBody>
      </p:sp>
      <p:sp>
        <p:nvSpPr>
          <p:cNvPr id="29" name="Text Box 14"/>
          <p:cNvSpPr txBox="1">
            <a:spLocks noChangeArrowheads="1"/>
          </p:cNvSpPr>
          <p:nvPr/>
        </p:nvSpPr>
        <p:spPr bwMode="auto">
          <a:xfrm>
            <a:off x="6640384" y="4417178"/>
            <a:ext cx="749123" cy="369332"/>
          </a:xfrm>
          <a:prstGeom prst="rect">
            <a:avLst/>
          </a:prstGeom>
          <a:noFill/>
          <a:ln>
            <a:noFill/>
          </a:ln>
          <a:effectLst/>
          <a:extLst/>
        </p:spPr>
        <p:txBody>
          <a:bodyPr wrap="none">
            <a:spAutoFit/>
          </a:bodyPr>
          <a:lstStyle/>
          <a:p>
            <a:pPr algn="ctr">
              <a:defRPr/>
            </a:pPr>
            <a:r>
              <a:rPr lang="en-US" dirty="0">
                <a:latin typeface="Arial"/>
                <a:cs typeface="Arial"/>
              </a:rPr>
              <a:t>maps</a:t>
            </a:r>
          </a:p>
        </p:txBody>
      </p:sp>
      <p:sp>
        <p:nvSpPr>
          <p:cNvPr id="30" name="Line 7"/>
          <p:cNvSpPr>
            <a:spLocks noChangeShapeType="1"/>
          </p:cNvSpPr>
          <p:nvPr/>
        </p:nvSpPr>
        <p:spPr bwMode="auto">
          <a:xfrm flipV="1">
            <a:off x="6077937" y="4010794"/>
            <a:ext cx="359590" cy="442323"/>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1" name="Line 7"/>
          <p:cNvSpPr>
            <a:spLocks noChangeShapeType="1"/>
          </p:cNvSpPr>
          <p:nvPr/>
        </p:nvSpPr>
        <p:spPr bwMode="auto">
          <a:xfrm flipH="1" flipV="1">
            <a:off x="6689803" y="4024078"/>
            <a:ext cx="175920" cy="429038"/>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2" name="Text Box 14"/>
          <p:cNvSpPr txBox="1">
            <a:spLocks noChangeArrowheads="1"/>
          </p:cNvSpPr>
          <p:nvPr/>
        </p:nvSpPr>
        <p:spPr bwMode="auto">
          <a:xfrm>
            <a:off x="9033597" y="4379262"/>
            <a:ext cx="479744" cy="369332"/>
          </a:xfrm>
          <a:prstGeom prst="rect">
            <a:avLst/>
          </a:prstGeom>
          <a:noFill/>
          <a:ln>
            <a:noFill/>
          </a:ln>
          <a:effectLst/>
          <a:extLst/>
        </p:spPr>
        <p:txBody>
          <a:bodyPr wrap="none">
            <a:spAutoFit/>
          </a:bodyPr>
          <a:lstStyle/>
          <a:p>
            <a:pPr algn="ctr">
              <a:defRPr/>
            </a:pPr>
            <a:r>
              <a:rPr lang="en-US" dirty="0" err="1">
                <a:latin typeface="Arial"/>
                <a:cs typeface="Arial"/>
              </a:rPr>
              <a:t>bsi</a:t>
            </a:r>
            <a:endParaRPr lang="en-US" dirty="0">
              <a:latin typeface="Arial"/>
              <a:cs typeface="Arial"/>
            </a:endParaRPr>
          </a:p>
        </p:txBody>
      </p:sp>
      <p:sp>
        <p:nvSpPr>
          <p:cNvPr id="33" name="Line 10"/>
          <p:cNvSpPr>
            <a:spLocks noChangeShapeType="1"/>
          </p:cNvSpPr>
          <p:nvPr/>
        </p:nvSpPr>
        <p:spPr bwMode="auto">
          <a:xfrm>
            <a:off x="8925290" y="4024078"/>
            <a:ext cx="223075" cy="379056"/>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4" name="Text Box 14"/>
          <p:cNvSpPr txBox="1">
            <a:spLocks noChangeArrowheads="1"/>
          </p:cNvSpPr>
          <p:nvPr/>
        </p:nvSpPr>
        <p:spPr bwMode="auto">
          <a:xfrm>
            <a:off x="9356822" y="5109100"/>
            <a:ext cx="710451" cy="369332"/>
          </a:xfrm>
          <a:prstGeom prst="rect">
            <a:avLst/>
          </a:prstGeom>
          <a:noFill/>
          <a:ln>
            <a:noFill/>
          </a:ln>
          <a:effectLst/>
          <a:extLst/>
        </p:spPr>
        <p:txBody>
          <a:bodyPr wrap="none">
            <a:spAutoFit/>
          </a:bodyPr>
          <a:lstStyle/>
          <a:p>
            <a:pPr algn="ctr">
              <a:defRPr/>
            </a:pPr>
            <a:r>
              <a:rPr lang="en-US" dirty="0">
                <a:latin typeface="Arial"/>
                <a:cs typeface="Arial"/>
              </a:rPr>
              <a:t>www</a:t>
            </a:r>
          </a:p>
        </p:txBody>
      </p:sp>
      <p:sp>
        <p:nvSpPr>
          <p:cNvPr id="35" name="Line 10"/>
          <p:cNvSpPr>
            <a:spLocks noChangeShapeType="1"/>
          </p:cNvSpPr>
          <p:nvPr/>
        </p:nvSpPr>
        <p:spPr bwMode="auto">
          <a:xfrm>
            <a:off x="9363867" y="4753916"/>
            <a:ext cx="223075" cy="379056"/>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6" name="Text Box 14"/>
          <p:cNvSpPr txBox="1">
            <a:spLocks noChangeArrowheads="1"/>
          </p:cNvSpPr>
          <p:nvPr/>
        </p:nvSpPr>
        <p:spPr bwMode="auto">
          <a:xfrm>
            <a:off x="8294582" y="4361040"/>
            <a:ext cx="710451" cy="369332"/>
          </a:xfrm>
          <a:prstGeom prst="rect">
            <a:avLst/>
          </a:prstGeom>
          <a:noFill/>
          <a:ln>
            <a:noFill/>
          </a:ln>
          <a:effectLst/>
          <a:extLst/>
        </p:spPr>
        <p:txBody>
          <a:bodyPr wrap="none">
            <a:spAutoFit/>
          </a:bodyPr>
          <a:lstStyle/>
          <a:p>
            <a:pPr algn="ctr">
              <a:defRPr/>
            </a:pPr>
            <a:r>
              <a:rPr lang="en-US" dirty="0" err="1">
                <a:latin typeface="Arial"/>
                <a:cs typeface="Arial"/>
              </a:rPr>
              <a:t>bmbf</a:t>
            </a:r>
            <a:endParaRPr lang="en-US" dirty="0">
              <a:latin typeface="Arial"/>
              <a:cs typeface="Arial"/>
            </a:endParaRPr>
          </a:p>
        </p:txBody>
      </p:sp>
      <p:sp>
        <p:nvSpPr>
          <p:cNvPr id="37" name="Line 10"/>
          <p:cNvSpPr>
            <a:spLocks noChangeShapeType="1"/>
          </p:cNvSpPr>
          <p:nvPr/>
        </p:nvSpPr>
        <p:spPr bwMode="auto">
          <a:xfrm flipH="1">
            <a:off x="8618251" y="4040220"/>
            <a:ext cx="230202" cy="362914"/>
          </a:xfrm>
          <a:prstGeom prst="line">
            <a:avLst/>
          </a:prstGeom>
          <a:noFill/>
          <a:ln w="19050">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endParaRPr>
          </a:p>
        </p:txBody>
      </p:sp>
      <p:sp>
        <p:nvSpPr>
          <p:cNvPr id="38" name="Text Box 18"/>
          <p:cNvSpPr txBox="1">
            <a:spLocks noChangeArrowheads="1"/>
          </p:cNvSpPr>
          <p:nvPr/>
        </p:nvSpPr>
        <p:spPr bwMode="auto">
          <a:xfrm>
            <a:off x="8505282" y="2053098"/>
            <a:ext cx="2275796" cy="369332"/>
          </a:xfrm>
          <a:prstGeom prst="rect">
            <a:avLst/>
          </a:prstGeom>
          <a:solidFill>
            <a:sysClr val="window" lastClr="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latin typeface="Arial"/>
                <a:cs typeface="Arial"/>
              </a:rPr>
              <a:t>Root Domain Server</a:t>
            </a:r>
          </a:p>
        </p:txBody>
      </p:sp>
      <p:sp>
        <p:nvSpPr>
          <p:cNvPr id="39" name="Text Box 18"/>
          <p:cNvSpPr txBox="1">
            <a:spLocks noChangeArrowheads="1"/>
          </p:cNvSpPr>
          <p:nvPr/>
        </p:nvSpPr>
        <p:spPr bwMode="auto">
          <a:xfrm>
            <a:off x="9319157" y="2717020"/>
            <a:ext cx="1646868" cy="369332"/>
          </a:xfrm>
          <a:prstGeom prst="rect">
            <a:avLst/>
          </a:prstGeom>
          <a:solidFill>
            <a:sysClr val="window" lastClr="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latin typeface="Arial"/>
                <a:cs typeface="Arial"/>
              </a:rPr>
              <a:t>DENIC Server</a:t>
            </a:r>
          </a:p>
        </p:txBody>
      </p:sp>
      <p:sp>
        <p:nvSpPr>
          <p:cNvPr id="40" name="Text Box 18"/>
          <p:cNvSpPr txBox="1">
            <a:spLocks noChangeArrowheads="1"/>
          </p:cNvSpPr>
          <p:nvPr/>
        </p:nvSpPr>
        <p:spPr bwMode="auto">
          <a:xfrm>
            <a:off x="10182835" y="3917597"/>
            <a:ext cx="1658599" cy="923330"/>
          </a:xfrm>
          <a:prstGeom prst="rect">
            <a:avLst/>
          </a:prstGeom>
          <a:noFill/>
          <a:ln>
            <a:noFill/>
          </a:ln>
          <a:effectLst/>
          <a:extLst/>
        </p:spPr>
        <p:txBody>
          <a:bodyPr wrap="square">
            <a:spAutoFit/>
          </a:bodyPr>
          <a:lstStyle/>
          <a:p>
            <a:pPr algn="ctr">
              <a:defRPr/>
            </a:pPr>
            <a:r>
              <a:rPr lang="en-US" dirty="0" smtClean="0">
                <a:latin typeface="Arial"/>
                <a:cs typeface="Arial"/>
              </a:rPr>
              <a:t>Federal Office of Administration</a:t>
            </a:r>
            <a:endParaRPr lang="en-US" dirty="0">
              <a:latin typeface="Arial"/>
              <a:cs typeface="Arial"/>
            </a:endParaRPr>
          </a:p>
        </p:txBody>
      </p:sp>
      <p:cxnSp>
        <p:nvCxnSpPr>
          <p:cNvPr id="41" name="Gerade Verbindung 95"/>
          <p:cNvCxnSpPr>
            <a:endCxn id="39" idx="1"/>
          </p:cNvCxnSpPr>
          <p:nvPr/>
        </p:nvCxnSpPr>
        <p:spPr>
          <a:xfrm flipV="1">
            <a:off x="8758413" y="2901686"/>
            <a:ext cx="560745" cy="113372"/>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42" name="Text Box 18"/>
          <p:cNvSpPr txBox="1">
            <a:spLocks noChangeArrowheads="1"/>
          </p:cNvSpPr>
          <p:nvPr/>
        </p:nvSpPr>
        <p:spPr bwMode="auto">
          <a:xfrm>
            <a:off x="4846710" y="2847763"/>
            <a:ext cx="941634" cy="646331"/>
          </a:xfrm>
          <a:prstGeom prst="rect">
            <a:avLst/>
          </a:prstGeom>
          <a:solidFill>
            <a:sysClr val="window" lastClr="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err="1">
                <a:solidFill>
                  <a:sysClr val="windowText" lastClr="000000"/>
                </a:solidFill>
                <a:latin typeface="Arial"/>
                <a:cs typeface="Arial"/>
              </a:rPr>
              <a:t>Internic</a:t>
            </a:r>
            <a:endParaRPr lang="en-US" kern="0" dirty="0">
              <a:solidFill>
                <a:sysClr val="windowText" lastClr="000000"/>
              </a:solidFill>
              <a:latin typeface="Arial"/>
              <a:cs typeface="Arial"/>
            </a:endParaRPr>
          </a:p>
          <a:p>
            <a:pPr algn="ctr">
              <a:defRPr/>
            </a:pPr>
            <a:r>
              <a:rPr lang="en-US" kern="0" dirty="0">
                <a:solidFill>
                  <a:sysClr val="windowText" lastClr="000000"/>
                </a:solidFill>
                <a:latin typeface="Arial"/>
                <a:cs typeface="Arial"/>
              </a:rPr>
              <a:t>Server</a:t>
            </a:r>
          </a:p>
        </p:txBody>
      </p:sp>
      <p:sp>
        <p:nvSpPr>
          <p:cNvPr id="43" name="Text Box 18"/>
          <p:cNvSpPr txBox="1">
            <a:spLocks noChangeArrowheads="1"/>
          </p:cNvSpPr>
          <p:nvPr/>
        </p:nvSpPr>
        <p:spPr bwMode="auto">
          <a:xfrm>
            <a:off x="4329888" y="5017107"/>
            <a:ext cx="1673017" cy="369332"/>
          </a:xfrm>
          <a:prstGeom prst="rect">
            <a:avLst/>
          </a:prstGeom>
          <a:solidFill>
            <a:sysClr val="window" lastClr="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kern="0" dirty="0">
                <a:solidFill>
                  <a:sysClr val="windowText" lastClr="000000"/>
                </a:solidFill>
                <a:latin typeface="Arial"/>
                <a:cs typeface="Arial"/>
              </a:rPr>
              <a:t>Google Server</a:t>
            </a:r>
          </a:p>
        </p:txBody>
      </p:sp>
      <p:cxnSp>
        <p:nvCxnSpPr>
          <p:cNvPr id="44" name="Gerade Verbindung 98"/>
          <p:cNvCxnSpPr/>
          <p:nvPr/>
        </p:nvCxnSpPr>
        <p:spPr>
          <a:xfrm flipV="1">
            <a:off x="5204449" y="4490471"/>
            <a:ext cx="560679" cy="563991"/>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760199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Components</a:t>
            </a:r>
            <a:endParaRPr lang="en-GB" sz="3600" dirty="0"/>
          </a:p>
        </p:txBody>
      </p:sp>
      <p:sp>
        <p:nvSpPr>
          <p:cNvPr id="61" name="Text Placeholder 2"/>
          <p:cNvSpPr>
            <a:spLocks noGrp="1"/>
          </p:cNvSpPr>
          <p:nvPr>
            <p:ph type="body" sz="quarter" idx="13"/>
          </p:nvPr>
        </p:nvSpPr>
        <p:spPr>
          <a:xfrm>
            <a:off x="666628" y="1276741"/>
            <a:ext cx="10320920" cy="5199773"/>
          </a:xfrm>
        </p:spPr>
        <p:txBody>
          <a:bodyPr/>
          <a:lstStyle/>
          <a:p>
            <a:pPr marL="0" indent="0">
              <a:buNone/>
              <a:defRPr/>
            </a:pPr>
            <a:r>
              <a:rPr lang="en-US" sz="2400" dirty="0"/>
              <a:t>Authoritative Server</a:t>
            </a:r>
          </a:p>
          <a:p>
            <a:pPr marL="800100" lvl="1" indent="-342900">
              <a:buFont typeface="Arial" panose="020B0604020202020204" pitchFamily="34" charset="0"/>
              <a:buChar char="•"/>
              <a:defRPr/>
            </a:pPr>
            <a:r>
              <a:rPr lang="en-US" sz="2000" dirty="0"/>
              <a:t>Server maintaining authoritative content of a complete DNS zone</a:t>
            </a:r>
          </a:p>
          <a:p>
            <a:pPr marL="800100" lvl="1" indent="-342900">
              <a:buFont typeface="Arial" panose="020B0604020202020204" pitchFamily="34" charset="0"/>
              <a:buChar char="•"/>
              <a:defRPr/>
            </a:pPr>
            <a:r>
              <a:rPr lang="en-US" sz="2000" dirty="0"/>
              <a:t>Top-Level-Domain (TLD) servers &amp; </a:t>
            </a:r>
            <a:r>
              <a:rPr lang="en-US" sz="2000" dirty="0" err="1"/>
              <a:t>auth</a:t>
            </a:r>
            <a:r>
              <a:rPr lang="en-US" sz="2000" dirty="0"/>
              <a:t> servers of organization</a:t>
            </a:r>
            <a:r>
              <a:rPr lang="ja-JP" altLang="en-US" sz="2000" dirty="0"/>
              <a:t>’</a:t>
            </a:r>
            <a:r>
              <a:rPr lang="en-US" sz="2000" dirty="0"/>
              <a:t>s domains</a:t>
            </a:r>
          </a:p>
          <a:p>
            <a:pPr marL="800100" lvl="1" indent="-342900">
              <a:buFont typeface="Arial" panose="020B0604020202020204" pitchFamily="34" charset="0"/>
              <a:buChar char="•"/>
              <a:defRPr/>
            </a:pPr>
            <a:r>
              <a:rPr lang="en-US" sz="2000" dirty="0"/>
              <a:t>Pointed to in parent zone as authoritative</a:t>
            </a:r>
          </a:p>
          <a:p>
            <a:pPr marL="800100" lvl="1" indent="-342900">
              <a:buFont typeface="Arial" panose="020B0604020202020204" pitchFamily="34" charset="0"/>
              <a:buChar char="•"/>
              <a:defRPr/>
            </a:pPr>
            <a:r>
              <a:rPr lang="en-US" sz="2000" dirty="0"/>
              <a:t>Possible load balancing: master/slaves</a:t>
            </a:r>
          </a:p>
          <a:p>
            <a:pPr marL="0" indent="0">
              <a:buNone/>
              <a:defRPr/>
            </a:pPr>
            <a:r>
              <a:rPr lang="en-US" sz="2400" dirty="0"/>
              <a:t>Recursive (Caching) Server</a:t>
            </a:r>
          </a:p>
          <a:p>
            <a:pPr marL="800100" lvl="1" indent="-342900">
              <a:buFont typeface="Arial" panose="020B0604020202020204" pitchFamily="34" charset="0"/>
              <a:buChar char="•"/>
              <a:defRPr/>
            </a:pPr>
            <a:r>
              <a:rPr lang="en-US" sz="2000" dirty="0"/>
              <a:t>Local proxy for DNS requests</a:t>
            </a:r>
          </a:p>
          <a:p>
            <a:pPr marL="800100" lvl="1" indent="-342900">
              <a:buFont typeface="Arial" panose="020B0604020202020204" pitchFamily="34" charset="0"/>
              <a:buChar char="•"/>
              <a:defRPr/>
            </a:pPr>
            <a:r>
              <a:rPr lang="en-US" sz="2000" dirty="0"/>
              <a:t>Caches content for specified period of time (soft-state with TTL)</a:t>
            </a:r>
          </a:p>
          <a:p>
            <a:pPr marL="800100" lvl="1" indent="-342900">
              <a:buFont typeface="Arial" panose="020B0604020202020204" pitchFamily="34" charset="0"/>
              <a:buChar char="•"/>
              <a:defRPr/>
            </a:pPr>
            <a:r>
              <a:rPr lang="en-US" sz="2000" dirty="0"/>
              <a:t>If data not available in the cache, request is processed recursively</a:t>
            </a:r>
          </a:p>
          <a:p>
            <a:pPr marL="0" indent="0">
              <a:buNone/>
              <a:defRPr/>
            </a:pPr>
            <a:r>
              <a:rPr lang="en-US" sz="2400" dirty="0"/>
              <a:t>Resolver</a:t>
            </a:r>
          </a:p>
          <a:p>
            <a:pPr marL="800100" lvl="1" indent="-342900">
              <a:buFont typeface="Arial" panose="020B0604020202020204" pitchFamily="34" charset="0"/>
              <a:buChar char="•"/>
              <a:defRPr/>
            </a:pPr>
            <a:r>
              <a:rPr lang="en-US" sz="2000" dirty="0"/>
              <a:t>Software on </a:t>
            </a:r>
            <a:r>
              <a:rPr lang="en-US" sz="2000" dirty="0" smtClean="0"/>
              <a:t>client</a:t>
            </a:r>
            <a:r>
              <a:rPr lang="en-GB" sz="2000" dirty="0" smtClean="0"/>
              <a:t>’</a:t>
            </a:r>
            <a:r>
              <a:rPr lang="en-US" sz="2000" dirty="0" smtClean="0"/>
              <a:t>s </a:t>
            </a:r>
            <a:r>
              <a:rPr lang="en-US" sz="2000" dirty="0"/>
              <a:t>machines (part of the OS)</a:t>
            </a:r>
          </a:p>
          <a:p>
            <a:pPr marL="800100" lvl="1" indent="-342900">
              <a:buFont typeface="Arial" panose="020B0604020202020204" pitchFamily="34" charset="0"/>
              <a:buChar char="•"/>
              <a:defRPr/>
            </a:pPr>
            <a:r>
              <a:rPr lang="en-US" sz="2000" dirty="0"/>
              <a:t>Windows, </a:t>
            </a:r>
            <a:r>
              <a:rPr lang="en-US" sz="2000" dirty="0" err="1"/>
              <a:t>MacOS</a:t>
            </a:r>
            <a:r>
              <a:rPr lang="en-US" sz="2000" dirty="0"/>
              <a:t>, and *nix: Stub resolvers</a:t>
            </a:r>
          </a:p>
          <a:p>
            <a:pPr marL="1257300" lvl="2" indent="-342900">
              <a:buFont typeface="Arial" panose="020B0604020202020204" pitchFamily="34" charset="0"/>
              <a:buChar char="•"/>
              <a:defRPr/>
            </a:pPr>
            <a:r>
              <a:rPr lang="en-US" sz="1800" dirty="0"/>
              <a:t>Delegate request to local server</a:t>
            </a:r>
          </a:p>
          <a:p>
            <a:pPr marL="0" indent="0">
              <a:buNone/>
              <a:defRPr/>
            </a:pPr>
            <a:endParaRPr lang="en-US" dirty="0"/>
          </a:p>
        </p:txBody>
      </p:sp>
    </p:spTree>
    <p:extLst>
      <p:ext uri="{BB962C8B-B14F-4D97-AF65-F5344CB8AC3E}">
        <p14:creationId xmlns:p14="http://schemas.microsoft.com/office/powerpoint/2010/main" val="85457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48640" y="576767"/>
            <a:ext cx="10984599" cy="1136793"/>
          </a:xfrm>
        </p:spPr>
        <p:txBody>
          <a:bodyPr/>
          <a:lstStyle/>
          <a:p>
            <a:r>
              <a:rPr lang="en-GB" sz="3600" dirty="0" smtClean="0"/>
              <a:t>DNS Root Name Servers</a:t>
            </a:r>
            <a:endParaRPr lang="en-GB" sz="3600" dirty="0"/>
          </a:p>
        </p:txBody>
      </p:sp>
      <p:sp>
        <p:nvSpPr>
          <p:cNvPr id="61" name="Text Placeholder 2"/>
          <p:cNvSpPr>
            <a:spLocks noGrp="1"/>
          </p:cNvSpPr>
          <p:nvPr>
            <p:ph type="body" sz="quarter" idx="13"/>
          </p:nvPr>
        </p:nvSpPr>
        <p:spPr>
          <a:xfrm>
            <a:off x="666628" y="1276741"/>
            <a:ext cx="10320920" cy="5199773"/>
          </a:xfrm>
        </p:spPr>
        <p:txBody>
          <a:bodyPr/>
          <a:lstStyle/>
          <a:p>
            <a:pPr marL="0" indent="0">
              <a:buNone/>
            </a:pPr>
            <a:r>
              <a:rPr lang="en-US" sz="2400" dirty="0">
                <a:ea typeface="ＭＳ Ｐゴシック" charset="0"/>
                <a:cs typeface="ＭＳ Ｐゴシック" charset="0"/>
              </a:rPr>
              <a:t>Hierarchical service</a:t>
            </a:r>
          </a:p>
          <a:p>
            <a:pPr marL="800100" lvl="1" indent="-342900">
              <a:buFont typeface="Arial" panose="020B0604020202020204" pitchFamily="34" charset="0"/>
              <a:buChar char="•"/>
            </a:pPr>
            <a:r>
              <a:rPr lang="en-US" sz="2000" dirty="0">
                <a:ea typeface="ＭＳ Ｐゴシック" charset="0"/>
              </a:rPr>
              <a:t>Root name servers for top-level domains</a:t>
            </a:r>
          </a:p>
          <a:p>
            <a:pPr marL="800100" lvl="1" indent="-342900">
              <a:buFont typeface="Arial" panose="020B0604020202020204" pitchFamily="34" charset="0"/>
              <a:buChar char="•"/>
            </a:pPr>
            <a:r>
              <a:rPr lang="en-US" sz="2000" dirty="0">
                <a:ea typeface="ＭＳ Ｐゴシック" charset="0"/>
              </a:rPr>
              <a:t>Authoritative name servers for subdomains</a:t>
            </a:r>
          </a:p>
          <a:p>
            <a:pPr marL="800100" lvl="1" indent="-342900">
              <a:buFont typeface="Arial" panose="020B0604020202020204" pitchFamily="34" charset="0"/>
              <a:buChar char="•"/>
            </a:pPr>
            <a:r>
              <a:rPr lang="en-US" sz="2000" dirty="0">
                <a:ea typeface="ＭＳ Ｐゴシック" charset="0"/>
              </a:rPr>
              <a:t>Local name resolvers contact authoritative servers when they do not know a name</a:t>
            </a:r>
          </a:p>
          <a:p>
            <a:pPr marL="0" indent="0">
              <a:buNone/>
              <a:defRPr/>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125" y="2847836"/>
            <a:ext cx="7539161" cy="3830964"/>
          </a:xfrm>
          <a:prstGeom prst="rect">
            <a:avLst/>
          </a:prstGeom>
        </p:spPr>
      </p:pic>
      <p:sp>
        <p:nvSpPr>
          <p:cNvPr id="6" name="Rectangle 5"/>
          <p:cNvSpPr>
            <a:spLocks noChangeArrowheads="1"/>
          </p:cNvSpPr>
          <p:nvPr/>
        </p:nvSpPr>
        <p:spPr bwMode="auto">
          <a:xfrm>
            <a:off x="5950656" y="3128916"/>
            <a:ext cx="2359262" cy="531392"/>
          </a:xfrm>
          <a:prstGeom prst="rect">
            <a:avLst/>
          </a:prstGeom>
          <a:solidFill>
            <a:srgbClr val="FFCC00"/>
          </a:solidFill>
          <a:ln>
            <a:noFill/>
          </a:ln>
          <a:effectLst>
            <a:outerShdw blurRad="63500" dist="107763" dir="2700000" algn="ctr" rotWithShape="0">
              <a:srgbClr val="000000">
                <a:alpha val="74998"/>
              </a:srgbClr>
            </a:outerShdw>
          </a:effectLst>
          <a:extLst/>
        </p:spPr>
        <p:txBody>
          <a:bodyPr wrap="none" anchor="ctr"/>
          <a:lstStyle/>
          <a:p>
            <a:pPr>
              <a:defRPr/>
            </a:pPr>
            <a:r>
              <a:rPr lang="en-US" dirty="0" smtClean="0"/>
              <a:t>http://root-servers.org/</a:t>
            </a:r>
            <a:endParaRPr lang="en-US" dirty="0">
              <a:cs typeface="+mn-cs"/>
            </a:endParaRPr>
          </a:p>
        </p:txBody>
      </p:sp>
    </p:spTree>
    <p:extLst>
      <p:ext uri="{BB962C8B-B14F-4D97-AF65-F5344CB8AC3E}">
        <p14:creationId xmlns:p14="http://schemas.microsoft.com/office/powerpoint/2010/main" val="2774438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ter brand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EL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BS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CCE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EEECS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HAPP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Law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MAE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MDBS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MP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NBE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HSS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NM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Pharmacy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Psychology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SSESW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Gre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Full pi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CIT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PS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PSJ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GFS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HS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HLS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MS ope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270C75DE77D428033033E6EDBEAF1" ma:contentTypeVersion="0" ma:contentTypeDescription="Create a new document." ma:contentTypeScope="" ma:versionID="00537858399847ed0a1c76c7aadee848">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DA06B6-ED8A-41A3-81FB-AC1B4592B17A}"/>
</file>

<file path=customXml/itemProps2.xml><?xml version="1.0" encoding="utf-8"?>
<ds:datastoreItem xmlns:ds="http://schemas.openxmlformats.org/officeDocument/2006/customXml" ds:itemID="{DE1F1369-13F3-438D-94F0-A73A0BDE846D}"/>
</file>

<file path=customXml/itemProps3.xml><?xml version="1.0" encoding="utf-8"?>
<ds:datastoreItem xmlns:ds="http://schemas.openxmlformats.org/officeDocument/2006/customXml" ds:itemID="{A0CAF8AC-A3EF-4612-97FC-B82BCE7682BC}"/>
</file>

<file path=docProps/app.xml><?xml version="1.0" encoding="utf-8"?>
<Properties xmlns="http://schemas.openxmlformats.org/officeDocument/2006/extended-properties" xmlns:vt="http://schemas.openxmlformats.org/officeDocument/2006/docPropsVTypes">
  <TotalTime>5283</TotalTime>
  <Words>2307</Words>
  <Application>Microsoft Office PowerPoint</Application>
  <PresentationFormat>Widescreen</PresentationFormat>
  <Paragraphs>560</Paragraphs>
  <Slides>47</Slides>
  <Notes>0</Notes>
  <HiddenSlides>0</HiddenSlides>
  <MMClips>0</MMClips>
  <ScaleCrop>false</ScaleCrop>
  <HeadingPairs>
    <vt:vector size="6" baseType="variant">
      <vt:variant>
        <vt:lpstr>Fonts Used</vt:lpstr>
      </vt:variant>
      <vt:variant>
        <vt:i4>8</vt:i4>
      </vt:variant>
      <vt:variant>
        <vt:lpstr>Theme</vt:lpstr>
      </vt:variant>
      <vt:variant>
        <vt:i4>27</vt:i4>
      </vt:variant>
      <vt:variant>
        <vt:lpstr>Slide Titles</vt:lpstr>
      </vt:variant>
      <vt:variant>
        <vt:i4>47</vt:i4>
      </vt:variant>
    </vt:vector>
  </HeadingPairs>
  <TitlesOfParts>
    <vt:vector size="82" baseType="lpstr">
      <vt:lpstr>ＭＳ Ｐゴシック</vt:lpstr>
      <vt:lpstr>Arial</vt:lpstr>
      <vt:lpstr>Calibri</vt:lpstr>
      <vt:lpstr>Calibri Light</vt:lpstr>
      <vt:lpstr>Courier New</vt:lpstr>
      <vt:lpstr>Tahoma</vt:lpstr>
      <vt:lpstr>Times New Roman</vt:lpstr>
      <vt:lpstr>Wingdings</vt:lpstr>
      <vt:lpstr>Master brand opener</vt:lpstr>
      <vt:lpstr>AHSS opener</vt:lpstr>
      <vt:lpstr>ECIT opener</vt:lpstr>
      <vt:lpstr>EPS opener</vt:lpstr>
      <vt:lpstr>GPSJ opener</vt:lpstr>
      <vt:lpstr>IGFS opener</vt:lpstr>
      <vt:lpstr>IHS opener</vt:lpstr>
      <vt:lpstr>MHLS opener</vt:lpstr>
      <vt:lpstr>MS opener</vt:lpstr>
      <vt:lpstr>AEL opener</vt:lpstr>
      <vt:lpstr>BS opener</vt:lpstr>
      <vt:lpstr>CCE opener</vt:lpstr>
      <vt:lpstr>EEECS opener</vt:lpstr>
      <vt:lpstr>HAPP opener</vt:lpstr>
      <vt:lpstr>Law opener</vt:lpstr>
      <vt:lpstr>MAE opener</vt:lpstr>
      <vt:lpstr>MDBS opener</vt:lpstr>
      <vt:lpstr>MP opener</vt:lpstr>
      <vt:lpstr>NBE opener</vt:lpstr>
      <vt:lpstr>NM opener</vt:lpstr>
      <vt:lpstr>Pharmacy opener</vt:lpstr>
      <vt:lpstr>Psychology opener</vt:lpstr>
      <vt:lpstr>SSESW opener</vt:lpstr>
      <vt:lpstr>White</vt:lpstr>
      <vt:lpstr>Grey</vt:lpstr>
      <vt:lpstr>Red</vt:lpstr>
      <vt:lpstr>Full pic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 Acc.</dc:creator>
  <cp:lastModifiedBy>Sandra Scott-Hayward</cp:lastModifiedBy>
  <cp:revision>222</cp:revision>
  <dcterms:created xsi:type="dcterms:W3CDTF">2017-06-15T13:38:57Z</dcterms:created>
  <dcterms:modified xsi:type="dcterms:W3CDTF">2019-02-08T16:07:19Z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0x010100C81270C75DE77D428033033E6EDBEAF1</vt:lpwstr>
  </property>
</Properties>
</file>